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Montserrat Bold" charset="1" panose="00000800000000000000"/>
      <p:regular r:id="rId36"/>
    </p:embeddedFont>
    <p:embeddedFont>
      <p:font typeface="Montserrat Ultra-Bold" charset="1" panose="00000900000000000000"/>
      <p:regular r:id="rId37"/>
    </p:embeddedFont>
    <p:embeddedFont>
      <p:font typeface="Montserrat Light" charset="1" panose="00000400000000000000"/>
      <p:regular r:id="rId38"/>
    </p:embeddedFont>
    <p:embeddedFont>
      <p:font typeface="Montserrat" charset="1" panose="000005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2.png" Type="http://schemas.openxmlformats.org/officeDocument/2006/relationships/image"/><Relationship Id="rId5"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4862015">
            <a:off x="10157954" y="2652590"/>
            <a:ext cx="13034898" cy="6446038"/>
          </a:xfrm>
          <a:custGeom>
            <a:avLst/>
            <a:gdLst/>
            <a:ahLst/>
            <a:cxnLst/>
            <a:rect r="r" b="b" t="t" l="l"/>
            <a:pathLst>
              <a:path h="6446038" w="13034898">
                <a:moveTo>
                  <a:pt x="0" y="0"/>
                </a:moveTo>
                <a:lnTo>
                  <a:pt x="13034898" y="0"/>
                </a:lnTo>
                <a:lnTo>
                  <a:pt x="13034898" y="6446038"/>
                </a:lnTo>
                <a:lnTo>
                  <a:pt x="0" y="6446038"/>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6492416">
            <a:off x="-4102332" y="4826625"/>
            <a:ext cx="13034898" cy="6446038"/>
          </a:xfrm>
          <a:custGeom>
            <a:avLst/>
            <a:gdLst/>
            <a:ahLst/>
            <a:cxnLst/>
            <a:rect r="r" b="b" t="t" l="l"/>
            <a:pathLst>
              <a:path h="6446038" w="13034898">
                <a:moveTo>
                  <a:pt x="0" y="0"/>
                </a:moveTo>
                <a:lnTo>
                  <a:pt x="13034898" y="0"/>
                </a:lnTo>
                <a:lnTo>
                  <a:pt x="13034898" y="6446039"/>
                </a:lnTo>
                <a:lnTo>
                  <a:pt x="0" y="644603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3411200" y="-235399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6621428">
            <a:off x="-5698100" y="-3688390"/>
            <a:ext cx="10550923" cy="11871643"/>
          </a:xfrm>
          <a:custGeom>
            <a:avLst/>
            <a:gdLst/>
            <a:ahLst/>
            <a:cxnLst/>
            <a:rect r="r" b="b" t="t" l="l"/>
            <a:pathLst>
              <a:path h="11871643" w="10550923">
                <a:moveTo>
                  <a:pt x="0" y="0"/>
                </a:moveTo>
                <a:lnTo>
                  <a:pt x="10550923" y="0"/>
                </a:lnTo>
                <a:lnTo>
                  <a:pt x="10550923" y="11871643"/>
                </a:lnTo>
                <a:lnTo>
                  <a:pt x="0" y="11871643"/>
                </a:lnTo>
                <a:lnTo>
                  <a:pt x="0" y="0"/>
                </a:lnTo>
                <a:close/>
              </a:path>
            </a:pathLst>
          </a:custGeom>
          <a:blipFill>
            <a:blip r:embed="rId7"/>
            <a:stretch>
              <a:fillRect l="0" t="0" r="0" b="0"/>
            </a:stretch>
          </a:blipFill>
        </p:spPr>
      </p:sp>
      <p:sp>
        <p:nvSpPr>
          <p:cNvPr name="Freeform 6" id="6"/>
          <p:cNvSpPr/>
          <p:nvPr/>
        </p:nvSpPr>
        <p:spPr>
          <a:xfrm flipH="false" flipV="false" rot="0">
            <a:off x="5850664" y="-2792995"/>
            <a:ext cx="14097816" cy="8229600"/>
          </a:xfrm>
          <a:custGeom>
            <a:avLst/>
            <a:gdLst/>
            <a:ahLst/>
            <a:cxnLst/>
            <a:rect r="r" b="b" t="t" l="l"/>
            <a:pathLst>
              <a:path h="8229600" w="14097816">
                <a:moveTo>
                  <a:pt x="0" y="0"/>
                </a:moveTo>
                <a:lnTo>
                  <a:pt x="14097815" y="0"/>
                </a:lnTo>
                <a:lnTo>
                  <a:pt x="14097815" y="8229600"/>
                </a:lnTo>
                <a:lnTo>
                  <a:pt x="0" y="8229600"/>
                </a:lnTo>
                <a:lnTo>
                  <a:pt x="0" y="0"/>
                </a:lnTo>
                <a:close/>
              </a:path>
            </a:pathLst>
          </a:custGeom>
          <a:blipFill>
            <a:blip r:embed="rId8">
              <a:alphaModFix amt="70000"/>
            </a:blip>
            <a:stretch>
              <a:fillRect l="0" t="0" r="0" b="0"/>
            </a:stretch>
          </a:blipFill>
        </p:spPr>
      </p:sp>
      <p:sp>
        <p:nvSpPr>
          <p:cNvPr name="TextBox 7" id="7"/>
          <p:cNvSpPr txBox="true"/>
          <p:nvPr/>
        </p:nvSpPr>
        <p:spPr>
          <a:xfrm rot="0">
            <a:off x="6026440" y="2576859"/>
            <a:ext cx="6235119" cy="3323188"/>
          </a:xfrm>
          <a:prstGeom prst="rect">
            <a:avLst/>
          </a:prstGeom>
        </p:spPr>
        <p:txBody>
          <a:bodyPr anchor="t" rtlCol="false" tIns="0" lIns="0" bIns="0" rIns="0">
            <a:spAutoFit/>
          </a:bodyPr>
          <a:lstStyle/>
          <a:p>
            <a:pPr algn="ctr">
              <a:lnSpc>
                <a:spcPts val="27264"/>
              </a:lnSpc>
            </a:pPr>
            <a:r>
              <a:rPr lang="en-US" b="true" sz="19474" spc="759">
                <a:solidFill>
                  <a:srgbClr val="FFFFFF"/>
                </a:solidFill>
                <a:latin typeface="Montserrat Bold"/>
                <a:ea typeface="Montserrat Bold"/>
                <a:cs typeface="Montserrat Bold"/>
                <a:sym typeface="Montserrat Bold"/>
              </a:rPr>
              <a:t>DSA</a:t>
            </a:r>
          </a:p>
        </p:txBody>
      </p:sp>
      <p:sp>
        <p:nvSpPr>
          <p:cNvPr name="TextBox 8" id="8"/>
          <p:cNvSpPr txBox="true"/>
          <p:nvPr/>
        </p:nvSpPr>
        <p:spPr>
          <a:xfrm rot="0">
            <a:off x="2560740" y="6051079"/>
            <a:ext cx="13166519" cy="873530"/>
          </a:xfrm>
          <a:prstGeom prst="rect">
            <a:avLst/>
          </a:prstGeom>
        </p:spPr>
        <p:txBody>
          <a:bodyPr anchor="t" rtlCol="false" tIns="0" lIns="0" bIns="0" rIns="0">
            <a:spAutoFit/>
          </a:bodyPr>
          <a:lstStyle/>
          <a:p>
            <a:pPr algn="ctr">
              <a:lnSpc>
                <a:spcPts val="7276"/>
              </a:lnSpc>
            </a:pPr>
            <a:r>
              <a:rPr lang="en-US" b="true" sz="5197" spc="202">
                <a:solidFill>
                  <a:srgbClr val="FFFFFF"/>
                </a:solidFill>
                <a:latin typeface="Montserrat Bold"/>
                <a:ea typeface="Montserrat Bold"/>
                <a:cs typeface="Montserrat Bold"/>
                <a:sym typeface="Montserrat Bold"/>
              </a:rPr>
              <a:t>DATA STRUCTURES &amp; ALGORITHMS</a:t>
            </a:r>
          </a:p>
        </p:txBody>
      </p:sp>
      <p:sp>
        <p:nvSpPr>
          <p:cNvPr name="AutoShape 9" id="9"/>
          <p:cNvSpPr/>
          <p:nvPr/>
        </p:nvSpPr>
        <p:spPr>
          <a:xfrm>
            <a:off x="5380784" y="7132790"/>
            <a:ext cx="7526432" cy="0"/>
          </a:xfrm>
          <a:prstGeom prst="line">
            <a:avLst/>
          </a:prstGeom>
          <a:ln cap="flat" w="19050">
            <a:solidFill>
              <a:srgbClr val="9570FF"/>
            </a:solidFill>
            <a:prstDash val="solid"/>
            <a:headEnd type="none" len="sm" w="sm"/>
            <a:tailEnd type="none" len="sm" w="sm"/>
          </a:ln>
        </p:spPr>
      </p:sp>
      <p:sp>
        <p:nvSpPr>
          <p:cNvPr name="AutoShape 10" id="10"/>
          <p:cNvSpPr/>
          <p:nvPr/>
        </p:nvSpPr>
        <p:spPr>
          <a:xfrm>
            <a:off x="5380784" y="5928622"/>
            <a:ext cx="7526432" cy="0"/>
          </a:xfrm>
          <a:prstGeom prst="line">
            <a:avLst/>
          </a:prstGeom>
          <a:ln cap="flat" w="19050">
            <a:solidFill>
              <a:srgbClr val="9570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7900600"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 SORTING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BUBBLE SORT</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6389663" y="3783573"/>
            <a:ext cx="9717200" cy="5218604"/>
          </a:xfrm>
          <a:prstGeom prst="rect">
            <a:avLst/>
          </a:prstGeom>
        </p:spPr>
        <p:txBody>
          <a:bodyPr anchor="t" rtlCol="false" tIns="0" lIns="0" bIns="0" rIns="0">
            <a:spAutoFit/>
          </a:bodyPr>
          <a:lstStyle/>
          <a:p>
            <a:pPr algn="l">
              <a:lnSpc>
                <a:spcPts val="3755"/>
              </a:lnSpc>
            </a:pPr>
            <a:r>
              <a:rPr lang="en-US" sz="2372" b="true">
                <a:solidFill>
                  <a:srgbClr val="FFFFFF"/>
                </a:solidFill>
                <a:latin typeface="Montserrat Bold"/>
                <a:ea typeface="Montserrat Bold"/>
                <a:cs typeface="Montserrat Bold"/>
                <a:sym typeface="Montserrat Bold"/>
              </a:rPr>
              <a:t>Pass 1:</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Compare 5 and 3: 5 &gt; 3, so we swap → [3, 5, 8, 4, 2]</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Compare 5 and 8: 5 &lt; 8, no swap.</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Compare 8 and 4: 8 &gt; 4, so we swap → [3, 5, 4, 8, 2]</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Compare 8 and 2: 8 &gt; 2, so we swap → [3, 5, 4, 2, 8]</a:t>
            </a:r>
          </a:p>
          <a:p>
            <a:pPr algn="l">
              <a:lnSpc>
                <a:spcPts val="3755"/>
              </a:lnSpc>
            </a:pPr>
          </a:p>
          <a:p>
            <a:pPr algn="l" marL="0" indent="0" lvl="0">
              <a:lnSpc>
                <a:spcPts val="3755"/>
              </a:lnSpc>
              <a:spcBef>
                <a:spcPct val="0"/>
              </a:spcBef>
            </a:pPr>
            <a:r>
              <a:rPr lang="en-US" sz="2372">
                <a:solidFill>
                  <a:srgbClr val="FFFFFF"/>
                </a:solidFill>
                <a:latin typeface="Montserrat Light"/>
                <a:ea typeface="Montserrat Light"/>
                <a:cs typeface="Montserrat Light"/>
                <a:sym typeface="Montserrat Light"/>
              </a:rPr>
              <a:t>End of Pass 1. Largest element (8) has bubbled to the end.</a:t>
            </a:r>
          </a:p>
        </p:txBody>
      </p:sp>
      <p:sp>
        <p:nvSpPr>
          <p:cNvPr name="TextBox 11" id="11"/>
          <p:cNvSpPr txBox="true"/>
          <p:nvPr/>
        </p:nvSpPr>
        <p:spPr>
          <a:xfrm rot="0">
            <a:off x="6221501" y="3008748"/>
            <a:ext cx="5844997"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LET'S SORT THE LIST: [5, 3, 8, 4, 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7900600"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 SORTING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BUBBLE SORT</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6389663" y="3783573"/>
            <a:ext cx="9717200" cy="5218604"/>
          </a:xfrm>
          <a:prstGeom prst="rect">
            <a:avLst/>
          </a:prstGeom>
        </p:spPr>
        <p:txBody>
          <a:bodyPr anchor="t" rtlCol="false" tIns="0" lIns="0" bIns="0" rIns="0">
            <a:spAutoFit/>
          </a:bodyPr>
          <a:lstStyle/>
          <a:p>
            <a:pPr algn="l">
              <a:lnSpc>
                <a:spcPts val="3755"/>
              </a:lnSpc>
            </a:pPr>
            <a:r>
              <a:rPr lang="en-US" sz="2372" b="true">
                <a:solidFill>
                  <a:srgbClr val="FFFFFF"/>
                </a:solidFill>
                <a:latin typeface="Montserrat Bold"/>
                <a:ea typeface="Montserrat Bold"/>
                <a:cs typeface="Montserrat Bold"/>
                <a:sym typeface="Montserrat Bold"/>
              </a:rPr>
              <a:t>Pass 2:</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Compare 3 and 5: 3 &lt; 5, no swap.</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Compare 5 and 4: 5 &gt; 4, so we swap → [3, 4, 5, 2, 8]</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Compare 5 and 2: 5 &gt; 2, so we swap → [3, 4, 2, 5, 8]</a:t>
            </a:r>
          </a:p>
          <a:p>
            <a:pPr algn="l">
              <a:lnSpc>
                <a:spcPts val="3755"/>
              </a:lnSpc>
            </a:pPr>
          </a:p>
          <a:p>
            <a:pPr algn="l">
              <a:lnSpc>
                <a:spcPts val="3755"/>
              </a:lnSpc>
              <a:spcBef>
                <a:spcPct val="0"/>
              </a:spcBef>
            </a:pPr>
            <a:r>
              <a:rPr lang="en-US" sz="2372">
                <a:solidFill>
                  <a:srgbClr val="FFFFFF"/>
                </a:solidFill>
                <a:latin typeface="Montserrat Light"/>
                <a:ea typeface="Montserrat Light"/>
                <a:cs typeface="Montserrat Light"/>
                <a:sym typeface="Montserrat Light"/>
              </a:rPr>
              <a:t>End of Pass 2. Next largest element (5) is now in the correct position.</a:t>
            </a:r>
          </a:p>
          <a:p>
            <a:pPr algn="l" marL="0" indent="0" lvl="0">
              <a:lnSpc>
                <a:spcPts val="375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7900600"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 SORTING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BUBBLE SORT</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6005416" y="2729093"/>
            <a:ext cx="11068633" cy="6647354"/>
          </a:xfrm>
          <a:prstGeom prst="rect">
            <a:avLst/>
          </a:prstGeom>
        </p:spPr>
        <p:txBody>
          <a:bodyPr anchor="t" rtlCol="false" tIns="0" lIns="0" bIns="0" rIns="0">
            <a:spAutoFit/>
          </a:bodyPr>
          <a:lstStyle/>
          <a:p>
            <a:pPr algn="l">
              <a:lnSpc>
                <a:spcPts val="3755"/>
              </a:lnSpc>
            </a:pPr>
            <a:r>
              <a:rPr lang="en-US" sz="2372" b="true">
                <a:solidFill>
                  <a:srgbClr val="FFFFFF"/>
                </a:solidFill>
                <a:latin typeface="Montserrat Bold"/>
                <a:ea typeface="Montserrat Bold"/>
                <a:cs typeface="Montserrat Bold"/>
                <a:sym typeface="Montserrat Bold"/>
              </a:rPr>
              <a:t>Pass 3:</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Compare 3 and 4: 3 &lt; 4, no swap.</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Compare 4 and 2: 4 &gt; 2, so we swap → [3, 2, 4, 5, 8]</a:t>
            </a:r>
          </a:p>
          <a:p>
            <a:pPr algn="l">
              <a:lnSpc>
                <a:spcPts val="3755"/>
              </a:lnSpc>
            </a:pPr>
          </a:p>
          <a:p>
            <a:pPr algn="l">
              <a:lnSpc>
                <a:spcPts val="3755"/>
              </a:lnSpc>
            </a:pPr>
            <a:r>
              <a:rPr lang="en-US" sz="2372">
                <a:solidFill>
                  <a:srgbClr val="FFFFFF"/>
                </a:solidFill>
                <a:latin typeface="Montserrat Light"/>
                <a:ea typeface="Montserrat Light"/>
                <a:cs typeface="Montserrat Light"/>
                <a:sym typeface="Montserrat Light"/>
              </a:rPr>
              <a:t>End of Pass 3. Next largest element (4) is sorted.</a:t>
            </a:r>
          </a:p>
          <a:p>
            <a:pPr algn="l">
              <a:lnSpc>
                <a:spcPts val="3755"/>
              </a:lnSpc>
            </a:pPr>
          </a:p>
          <a:p>
            <a:pPr algn="l">
              <a:lnSpc>
                <a:spcPts val="3755"/>
              </a:lnSpc>
            </a:pPr>
            <a:r>
              <a:rPr lang="en-US" sz="2372" b="true">
                <a:solidFill>
                  <a:srgbClr val="FFFFFF"/>
                </a:solidFill>
                <a:latin typeface="Montserrat Bold"/>
                <a:ea typeface="Montserrat Bold"/>
                <a:cs typeface="Montserrat Bold"/>
                <a:sym typeface="Montserrat Bold"/>
              </a:rPr>
              <a:t>Pass 4:</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Compare 3 and 2: 3 &gt; 2, so we swap → [2, 3, 4, 5, 8]</a:t>
            </a:r>
          </a:p>
          <a:p>
            <a:pPr algn="l">
              <a:lnSpc>
                <a:spcPts val="3755"/>
              </a:lnSpc>
            </a:pPr>
          </a:p>
          <a:p>
            <a:pPr algn="l">
              <a:lnSpc>
                <a:spcPts val="3755"/>
              </a:lnSpc>
              <a:spcBef>
                <a:spcPct val="0"/>
              </a:spcBef>
            </a:pPr>
            <a:r>
              <a:rPr lang="en-US" sz="2372">
                <a:solidFill>
                  <a:srgbClr val="FFFFFF"/>
                </a:solidFill>
                <a:latin typeface="Montserrat Light"/>
                <a:ea typeface="Montserrat Light"/>
                <a:cs typeface="Montserrat Light"/>
                <a:sym typeface="Montserrat Light"/>
              </a:rPr>
              <a:t>End of Pass 4. The list is fully sorted, and no more passes are needed.</a:t>
            </a:r>
          </a:p>
          <a:p>
            <a:pPr algn="l" marL="0" indent="0" lvl="0">
              <a:lnSpc>
                <a:spcPts val="3755"/>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7900600"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 SORTING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MERGE SORT</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
        <p:nvSpPr>
          <p:cNvPr name="TextBox 10" id="10"/>
          <p:cNvSpPr txBox="true"/>
          <p:nvPr/>
        </p:nvSpPr>
        <p:spPr>
          <a:xfrm rot="0">
            <a:off x="5746910" y="3720253"/>
            <a:ext cx="10738800" cy="4213295"/>
          </a:xfrm>
          <a:prstGeom prst="rect">
            <a:avLst/>
          </a:prstGeom>
        </p:spPr>
        <p:txBody>
          <a:bodyPr anchor="t" rtlCol="false" tIns="0" lIns="0" bIns="0" rIns="0">
            <a:spAutoFit/>
          </a:bodyPr>
          <a:lstStyle/>
          <a:p>
            <a:pPr algn="l">
              <a:lnSpc>
                <a:spcPts val="3755"/>
              </a:lnSpc>
            </a:pPr>
            <a:r>
              <a:rPr lang="en-US" sz="2372">
                <a:solidFill>
                  <a:srgbClr val="FFFFFF"/>
                </a:solidFill>
                <a:latin typeface="Montserrat Light"/>
                <a:ea typeface="Montserrat Light"/>
                <a:cs typeface="Montserrat Light"/>
                <a:sym typeface="Montserrat Light"/>
              </a:rPr>
              <a:t>Merge sort is a divide-and-conquer sorting algorithm that works by dividing the list into smaller sublists, sorting those sublists, and then merging them back together to form a sorted list.</a:t>
            </a:r>
          </a:p>
          <a:p>
            <a:pPr algn="l">
              <a:lnSpc>
                <a:spcPts val="3755"/>
              </a:lnSpc>
            </a:pPr>
          </a:p>
          <a:p>
            <a:pPr algn="l" marL="0" indent="0" lvl="0">
              <a:lnSpc>
                <a:spcPts val="3755"/>
              </a:lnSpc>
              <a:spcBef>
                <a:spcPct val="0"/>
              </a:spcBef>
            </a:pPr>
            <a:r>
              <a:rPr lang="en-US" sz="2372">
                <a:solidFill>
                  <a:srgbClr val="FFFFFF"/>
                </a:solidFill>
                <a:latin typeface="Montserrat Light"/>
                <a:ea typeface="Montserrat Light"/>
                <a:cs typeface="Montserrat Light"/>
                <a:sym typeface="Montserrat Light"/>
              </a:rPr>
              <a:t>It is particularly useful for sorting large datasets, which is significantly faster than simpler algorithms like Bubble Sort for large lists. Unlike Bubble Sort, Merge Sort does not rely on in-place swaps; instead, it divides the list into smaller sections, sorts them individually, and then merges the sorted sections back together.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7900600"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 SORTING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MERGE SORT</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
        <p:nvSpPr>
          <p:cNvPr name="TextBox 10" id="10"/>
          <p:cNvSpPr txBox="true"/>
          <p:nvPr/>
        </p:nvSpPr>
        <p:spPr>
          <a:xfrm rot="0">
            <a:off x="5746910" y="3231639"/>
            <a:ext cx="11512390" cy="6171104"/>
          </a:xfrm>
          <a:prstGeom prst="rect">
            <a:avLst/>
          </a:prstGeom>
        </p:spPr>
        <p:txBody>
          <a:bodyPr anchor="t" rtlCol="false" tIns="0" lIns="0" bIns="0" rIns="0">
            <a:spAutoFit/>
          </a:bodyPr>
          <a:lstStyle/>
          <a:p>
            <a:pPr algn="l">
              <a:lnSpc>
                <a:spcPts val="3755"/>
              </a:lnSpc>
            </a:pPr>
            <a:r>
              <a:rPr lang="en-US" sz="2372" b="true">
                <a:solidFill>
                  <a:srgbClr val="FFFFFF"/>
                </a:solidFill>
                <a:latin typeface="Montserrat Bold"/>
                <a:ea typeface="Montserrat Bold"/>
                <a:cs typeface="Montserrat Bold"/>
                <a:sym typeface="Montserrat Bold"/>
              </a:rPr>
              <a:t>How Merge Sort Works</a:t>
            </a:r>
          </a:p>
          <a:p>
            <a:pPr algn="l">
              <a:lnSpc>
                <a:spcPts val="3755"/>
              </a:lnSpc>
            </a:pPr>
          </a:p>
          <a:p>
            <a:pPr algn="l" marL="512201" indent="-256101" lvl="1">
              <a:lnSpc>
                <a:spcPts val="3755"/>
              </a:lnSpc>
              <a:buFont typeface="Arial"/>
              <a:buChar char="•"/>
            </a:pPr>
            <a:r>
              <a:rPr lang="en-US" b="true" sz="2372">
                <a:solidFill>
                  <a:srgbClr val="FFFFFF"/>
                </a:solidFill>
                <a:latin typeface="Montserrat Bold"/>
                <a:ea typeface="Montserrat Bold"/>
                <a:cs typeface="Montserrat Bold"/>
                <a:sym typeface="Montserrat Bold"/>
              </a:rPr>
              <a:t>Divide: </a:t>
            </a:r>
            <a:r>
              <a:rPr lang="en-US" sz="2372">
                <a:solidFill>
                  <a:srgbClr val="FFFFFF"/>
                </a:solidFill>
                <a:latin typeface="Montserrat Light"/>
                <a:ea typeface="Montserrat Light"/>
                <a:cs typeface="Montserrat Light"/>
                <a:sym typeface="Montserrat Light"/>
              </a:rPr>
              <a:t>Continuously divide the list in half until each sublist contains only one element. A single element is inherently sorted, so once the list is fully split, you have the smallest possible sublists.</a:t>
            </a:r>
          </a:p>
          <a:p>
            <a:pPr algn="l">
              <a:lnSpc>
                <a:spcPts val="3755"/>
              </a:lnSpc>
            </a:pPr>
          </a:p>
          <a:p>
            <a:pPr algn="l" marL="512201" indent="-256101" lvl="1">
              <a:lnSpc>
                <a:spcPts val="3755"/>
              </a:lnSpc>
              <a:buFont typeface="Arial"/>
              <a:buChar char="•"/>
            </a:pPr>
            <a:r>
              <a:rPr lang="en-US" b="true" sz="2372">
                <a:solidFill>
                  <a:srgbClr val="FFFFFF"/>
                </a:solidFill>
                <a:latin typeface="Montserrat Bold"/>
                <a:ea typeface="Montserrat Bold"/>
                <a:cs typeface="Montserrat Bold"/>
                <a:sym typeface="Montserrat Bold"/>
              </a:rPr>
              <a:t>Conquer (Sort and Merge):</a:t>
            </a:r>
            <a:r>
              <a:rPr lang="en-US" sz="2372">
                <a:solidFill>
                  <a:srgbClr val="FFFFFF"/>
                </a:solidFill>
                <a:latin typeface="Montserrat Light"/>
                <a:ea typeface="Montserrat Light"/>
                <a:cs typeface="Montserrat Light"/>
                <a:sym typeface="Montserrat Light"/>
              </a:rPr>
              <a:t> Start merging sublists in pairs, creating sorted sublists. During the merging process, elements from two sublists are compared, and the smaller element is placed into the new list first.</a:t>
            </a:r>
          </a:p>
          <a:p>
            <a:pPr algn="l">
              <a:lnSpc>
                <a:spcPts val="3755"/>
              </a:lnSpc>
            </a:pPr>
          </a:p>
          <a:p>
            <a:pPr algn="l" marL="512201" indent="-256101" lvl="1">
              <a:lnSpc>
                <a:spcPts val="3755"/>
              </a:lnSpc>
              <a:buFont typeface="Arial"/>
              <a:buChar char="•"/>
            </a:pPr>
            <a:r>
              <a:rPr lang="en-US" b="true" sz="2372">
                <a:solidFill>
                  <a:srgbClr val="FFFFFF"/>
                </a:solidFill>
                <a:latin typeface="Montserrat Bold"/>
                <a:ea typeface="Montserrat Bold"/>
                <a:cs typeface="Montserrat Bold"/>
                <a:sym typeface="Montserrat Bold"/>
              </a:rPr>
              <a:t>Combine: </a:t>
            </a:r>
            <a:r>
              <a:rPr lang="en-US" sz="2372">
                <a:solidFill>
                  <a:srgbClr val="FFFFFF"/>
                </a:solidFill>
                <a:latin typeface="Montserrat Light"/>
                <a:ea typeface="Montserrat Light"/>
                <a:cs typeface="Montserrat Light"/>
                <a:sym typeface="Montserrat Light"/>
              </a:rPr>
              <a:t>Continue merging the sorted sublists until you get one final sorted list.</a:t>
            </a:r>
          </a:p>
          <a:p>
            <a:pPr algn="l">
              <a:lnSpc>
                <a:spcPts val="375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7900600"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 SORTING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MERGE SORT</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
        <p:nvSpPr>
          <p:cNvPr name="TextBox 10" id="10"/>
          <p:cNvSpPr txBox="true"/>
          <p:nvPr/>
        </p:nvSpPr>
        <p:spPr>
          <a:xfrm rot="0">
            <a:off x="6389663" y="3400331"/>
            <a:ext cx="9717200" cy="5694854"/>
          </a:xfrm>
          <a:prstGeom prst="rect">
            <a:avLst/>
          </a:prstGeom>
        </p:spPr>
        <p:txBody>
          <a:bodyPr anchor="t" rtlCol="false" tIns="0" lIns="0" bIns="0" rIns="0">
            <a:spAutoFit/>
          </a:bodyPr>
          <a:lstStyle/>
          <a:p>
            <a:pPr algn="l">
              <a:lnSpc>
                <a:spcPts val="3755"/>
              </a:lnSpc>
            </a:pPr>
            <a:r>
              <a:rPr lang="en-US" sz="2372">
                <a:solidFill>
                  <a:srgbClr val="FFFFFF"/>
                </a:solidFill>
                <a:latin typeface="Montserrat"/>
                <a:ea typeface="Montserrat"/>
                <a:cs typeface="Montserrat"/>
                <a:sym typeface="Montserrat"/>
              </a:rPr>
              <a:t>S</a:t>
            </a:r>
            <a:r>
              <a:rPr lang="en-US" sz="2372">
                <a:solidFill>
                  <a:srgbClr val="FFFFFF"/>
                </a:solidFill>
                <a:latin typeface="Montserrat"/>
                <a:ea typeface="Montserrat"/>
                <a:cs typeface="Montserrat"/>
                <a:sym typeface="Montserrat"/>
              </a:rPr>
              <a:t>plit the array into halves until we get single-element arrays:</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[38, 27, 43, 3,</a:t>
            </a:r>
            <a:r>
              <a:rPr lang="en-US" sz="2372">
                <a:solidFill>
                  <a:srgbClr val="FFFFFF"/>
                </a:solidFill>
                <a:latin typeface="Montserrat"/>
                <a:ea typeface="Montserrat"/>
                <a:cs typeface="Montserrat"/>
                <a:sym typeface="Montserrat"/>
              </a:rPr>
              <a:t> 9, 82, 10] ➔ [38, 27, 43] and [3, 9, 82, 10]</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[38, 27, 43] ➔ [38] and [27, 43]</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[27, 43] ➔ [27] and [43]</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[3, 9, 82, 10] ➔ [3, 9] and [82, 10]</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[82, 10] ➔ [82] and [10]</a:t>
            </a:r>
          </a:p>
          <a:p>
            <a:pPr algn="l" marL="0" indent="0" lvl="0">
              <a:lnSpc>
                <a:spcPts val="3755"/>
              </a:lnSpc>
              <a:spcBef>
                <a:spcPct val="0"/>
              </a:spcBef>
            </a:pPr>
          </a:p>
        </p:txBody>
      </p:sp>
      <p:sp>
        <p:nvSpPr>
          <p:cNvPr name="TextBox 11" id="11"/>
          <p:cNvSpPr txBox="true"/>
          <p:nvPr/>
        </p:nvSpPr>
        <p:spPr>
          <a:xfrm rot="0">
            <a:off x="6389663" y="2757668"/>
            <a:ext cx="6530799"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LET'S SORT THE LIST: [38, 27, 43, 3, 9, 82, 10].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7900600"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 SORTING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MERGE SORT</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
        <p:nvSpPr>
          <p:cNvPr name="TextBox 10" id="10"/>
          <p:cNvSpPr txBox="true"/>
          <p:nvPr/>
        </p:nvSpPr>
        <p:spPr>
          <a:xfrm rot="0">
            <a:off x="6026591" y="2729093"/>
            <a:ext cx="10615455" cy="7123604"/>
          </a:xfrm>
          <a:prstGeom prst="rect">
            <a:avLst/>
          </a:prstGeom>
        </p:spPr>
        <p:txBody>
          <a:bodyPr anchor="t" rtlCol="false" tIns="0" lIns="0" bIns="0" rIns="0">
            <a:spAutoFit/>
          </a:bodyPr>
          <a:lstStyle/>
          <a:p>
            <a:pPr algn="l">
              <a:lnSpc>
                <a:spcPts val="3755"/>
              </a:lnSpc>
            </a:pPr>
            <a:r>
              <a:rPr lang="en-US" sz="2372">
                <a:solidFill>
                  <a:srgbClr val="FFFFFF"/>
                </a:solidFill>
                <a:latin typeface="Montserrat"/>
                <a:ea typeface="Montserrat"/>
                <a:cs typeface="Montserrat"/>
                <a:sym typeface="Montserrat"/>
              </a:rPr>
              <a:t>So</a:t>
            </a:r>
            <a:r>
              <a:rPr lang="en-US" sz="2372">
                <a:solidFill>
                  <a:srgbClr val="FFFFFF"/>
                </a:solidFill>
                <a:latin typeface="Montserrat"/>
                <a:ea typeface="Montserrat"/>
                <a:cs typeface="Montserrat"/>
                <a:sym typeface="Montserrat"/>
              </a:rPr>
              <a:t>rt and merge the subarrays:</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[27</a:t>
            </a:r>
            <a:r>
              <a:rPr lang="en-US" sz="2372">
                <a:solidFill>
                  <a:srgbClr val="FFFFFF"/>
                </a:solidFill>
                <a:latin typeface="Montserrat"/>
                <a:ea typeface="Montserrat"/>
                <a:cs typeface="Montserrat"/>
                <a:sym typeface="Montserrat"/>
              </a:rPr>
              <a:t>] and [43] merge to form [27, 43]</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[38] and [27, 43] merge to form [27, 38, 43]</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[3] and [9] merge to form [3, 9]</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[82] and [10] merge to form [10, 82]</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[3, 9] and [10, 82] merge to form [3, 9, 10, 82]</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Finally, </a:t>
            </a:r>
            <a:r>
              <a:rPr lang="en-US" sz="2372">
                <a:solidFill>
                  <a:srgbClr val="FFFFFF"/>
                </a:solidFill>
                <a:latin typeface="Montserrat"/>
                <a:ea typeface="Montserrat"/>
                <a:cs typeface="Montserrat"/>
                <a:sym typeface="Montserrat"/>
              </a:rPr>
              <a:t>[27, 38, 43] and [3, 9, 10, 82] merge to form the sorted array [3, 9, 10, 27, 38, 43, 82]</a:t>
            </a:r>
          </a:p>
          <a:p>
            <a:pPr algn="l" marL="0" indent="0" lvl="0">
              <a:lnSpc>
                <a:spcPts val="3755"/>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AutoShape 4" id="4"/>
          <p:cNvSpPr/>
          <p:nvPr/>
        </p:nvSpPr>
        <p:spPr>
          <a:xfrm>
            <a:off x="5934473" y="7464044"/>
            <a:ext cx="636612" cy="0"/>
          </a:xfrm>
          <a:prstGeom prst="line">
            <a:avLst/>
          </a:prstGeom>
          <a:ln cap="flat" w="9525">
            <a:solidFill>
              <a:srgbClr val="FFFFFF"/>
            </a:solidFill>
            <a:prstDash val="solid"/>
            <a:headEnd type="none" len="sm" w="sm"/>
            <a:tailEnd type="none" len="sm" w="sm"/>
          </a:ln>
        </p:spPr>
      </p:sp>
      <p:sp>
        <p:nvSpPr>
          <p:cNvPr name="AutoShape 5" id="5"/>
          <p:cNvSpPr/>
          <p:nvPr/>
        </p:nvSpPr>
        <p:spPr>
          <a:xfrm>
            <a:off x="11681544" y="7464044"/>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91343" y="1279905"/>
            <a:ext cx="1138485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9" id="9"/>
          <p:cNvSpPr txBox="true"/>
          <p:nvPr/>
        </p:nvSpPr>
        <p:spPr>
          <a:xfrm rot="0">
            <a:off x="1491343" y="2448559"/>
            <a:ext cx="13448772" cy="2875813"/>
          </a:xfrm>
          <a:prstGeom prst="rect">
            <a:avLst/>
          </a:prstGeom>
        </p:spPr>
        <p:txBody>
          <a:bodyPr anchor="t" rtlCol="false" tIns="0" lIns="0" bIns="0" rIns="0">
            <a:spAutoFit/>
          </a:bodyPr>
          <a:lstStyle/>
          <a:p>
            <a:pPr algn="l">
              <a:lnSpc>
                <a:spcPts val="3309"/>
              </a:lnSpc>
            </a:pPr>
            <a:r>
              <a:rPr lang="en-US" sz="2090">
                <a:solidFill>
                  <a:srgbClr val="FFFFFF"/>
                </a:solidFill>
                <a:latin typeface="Montserrat Light"/>
                <a:ea typeface="Montserrat Light"/>
                <a:cs typeface="Montserrat Light"/>
                <a:sym typeface="Montserrat Light"/>
              </a:rPr>
              <a:t>Shortest path algorithms are methods for finding the shortest path from a starting node (or point) to an ending node in a graph, where each connection (or edge) between nodes has a certain weight or cost associated with it. </a:t>
            </a:r>
          </a:p>
          <a:p>
            <a:pPr algn="l">
              <a:lnSpc>
                <a:spcPts val="3309"/>
              </a:lnSpc>
            </a:pPr>
          </a:p>
          <a:p>
            <a:pPr algn="l" marL="0" indent="0" lvl="0">
              <a:lnSpc>
                <a:spcPts val="3309"/>
              </a:lnSpc>
              <a:spcBef>
                <a:spcPct val="0"/>
              </a:spcBef>
            </a:pPr>
            <a:r>
              <a:rPr lang="en-US" sz="2090">
                <a:solidFill>
                  <a:srgbClr val="FFFFFF"/>
                </a:solidFill>
                <a:latin typeface="Montserrat Light"/>
                <a:ea typeface="Montserrat Light"/>
                <a:cs typeface="Montserrat Light"/>
                <a:sym typeface="Montserrat Light"/>
              </a:rPr>
              <a:t>These algorithms are widely used in network routing, transportation planning, and other areas where determining optimal paths is essential. Here are two commonly used shortest path algorithms that will be introduced:</a:t>
            </a:r>
          </a:p>
        </p:txBody>
      </p:sp>
      <p:sp>
        <p:nvSpPr>
          <p:cNvPr name="TextBox 10" id="10"/>
          <p:cNvSpPr txBox="true"/>
          <p:nvPr/>
        </p:nvSpPr>
        <p:spPr>
          <a:xfrm rot="0">
            <a:off x="5934473" y="7749432"/>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DIJKSTRA’S ALGORITHMS</a:t>
            </a:r>
          </a:p>
        </p:txBody>
      </p:sp>
      <p:sp>
        <p:nvSpPr>
          <p:cNvPr name="TextBox 11" id="11"/>
          <p:cNvSpPr txBox="true"/>
          <p:nvPr/>
        </p:nvSpPr>
        <p:spPr>
          <a:xfrm rot="0">
            <a:off x="5873623" y="6118810"/>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2" id="12"/>
          <p:cNvSpPr txBox="true"/>
          <p:nvPr/>
        </p:nvSpPr>
        <p:spPr>
          <a:xfrm rot="0">
            <a:off x="11681544" y="7749432"/>
            <a:ext cx="4069980"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PRIM-JARNIK ALGORITHMS</a:t>
            </a:r>
          </a:p>
        </p:txBody>
      </p:sp>
      <p:sp>
        <p:nvSpPr>
          <p:cNvPr name="TextBox 13" id="13"/>
          <p:cNvSpPr txBox="true"/>
          <p:nvPr/>
        </p:nvSpPr>
        <p:spPr>
          <a:xfrm rot="0">
            <a:off x="11620693" y="6118810"/>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DIJKSTRA'S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5746910" y="3720253"/>
            <a:ext cx="9952144" cy="4213295"/>
          </a:xfrm>
          <a:prstGeom prst="rect">
            <a:avLst/>
          </a:prstGeom>
        </p:spPr>
        <p:txBody>
          <a:bodyPr anchor="t" rtlCol="false" tIns="0" lIns="0" bIns="0" rIns="0">
            <a:spAutoFit/>
          </a:bodyPr>
          <a:lstStyle/>
          <a:p>
            <a:pPr algn="l">
              <a:lnSpc>
                <a:spcPts val="3755"/>
              </a:lnSpc>
            </a:pPr>
            <a:r>
              <a:rPr lang="en-US" sz="2372">
                <a:solidFill>
                  <a:srgbClr val="FFFFFF"/>
                </a:solidFill>
                <a:latin typeface="Montserrat Light"/>
                <a:ea typeface="Montserrat Light"/>
                <a:cs typeface="Montserrat Light"/>
                <a:sym typeface="Montserrat Light"/>
              </a:rPr>
              <a:t>Dijkstra's Algorithm is a popular algorithm for finding the shortest path from a single source node to all other nodes in a graph with non-negative edge weights. It is widely used in network routing, navigation systems, and many other applications where efficient pathfinding is required. </a:t>
            </a:r>
          </a:p>
          <a:p>
            <a:pPr algn="l">
              <a:lnSpc>
                <a:spcPts val="3755"/>
              </a:lnSpc>
            </a:pPr>
          </a:p>
          <a:p>
            <a:pPr algn="l">
              <a:lnSpc>
                <a:spcPts val="3755"/>
              </a:lnSpc>
            </a:pPr>
            <a:r>
              <a:rPr lang="en-US" sz="2372">
                <a:solidFill>
                  <a:srgbClr val="FFFFFF"/>
                </a:solidFill>
                <a:latin typeface="Montserrat Light"/>
                <a:ea typeface="Montserrat Light"/>
                <a:cs typeface="Montserrat Light"/>
                <a:sym typeface="Montserrat Light"/>
              </a:rPr>
              <a:t>The algorithm was developed by Dutch computer scientist Edsger W. Dijkstra in 1956.</a:t>
            </a:r>
          </a:p>
          <a:p>
            <a:pPr algn="l" marL="0" indent="0" lvl="0">
              <a:lnSpc>
                <a:spcPts val="3755"/>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DIJKSTRA'S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5545981" y="3400331"/>
            <a:ext cx="12279609" cy="5694854"/>
          </a:xfrm>
          <a:prstGeom prst="rect">
            <a:avLst/>
          </a:prstGeom>
        </p:spPr>
        <p:txBody>
          <a:bodyPr anchor="t" rtlCol="false" tIns="0" lIns="0" bIns="0" rIns="0">
            <a:spAutoFit/>
          </a:bodyPr>
          <a:lstStyle/>
          <a:p>
            <a:pPr algn="l">
              <a:lnSpc>
                <a:spcPts val="3755"/>
              </a:lnSpc>
            </a:pPr>
            <a:r>
              <a:rPr lang="en-US" sz="2372" b="true">
                <a:solidFill>
                  <a:srgbClr val="FFFFFF"/>
                </a:solidFill>
                <a:latin typeface="Montserrat Bold"/>
                <a:ea typeface="Montserrat Bold"/>
                <a:cs typeface="Montserrat Bold"/>
                <a:sym typeface="Montserrat Bold"/>
              </a:rPr>
              <a:t>How Dijkstra's Algorithm Works:</a:t>
            </a:r>
          </a:p>
          <a:p>
            <a:pPr algn="l">
              <a:lnSpc>
                <a:spcPts val="3755"/>
              </a:lnSpc>
            </a:pPr>
          </a:p>
          <a:p>
            <a:pPr algn="l">
              <a:lnSpc>
                <a:spcPts val="3755"/>
              </a:lnSpc>
            </a:pPr>
            <a:r>
              <a:rPr lang="en-US" sz="2372" b="true">
                <a:solidFill>
                  <a:srgbClr val="FFFFFF"/>
                </a:solidFill>
                <a:latin typeface="Montserrat Bold"/>
                <a:ea typeface="Montserrat Bold"/>
                <a:cs typeface="Montserrat Bold"/>
                <a:sym typeface="Montserrat Bold"/>
              </a:rPr>
              <a:t>Step 1 - Initialization: </a:t>
            </a:r>
            <a:r>
              <a:rPr lang="en-US" sz="2372">
                <a:solidFill>
                  <a:srgbClr val="FFFFFF"/>
                </a:solidFill>
                <a:latin typeface="Montserrat"/>
                <a:ea typeface="Montserrat"/>
                <a:cs typeface="Montserrat"/>
                <a:sym typeface="Montserrat"/>
              </a:rPr>
              <a:t>Set the distance to the source node as 0 (since the distance from the source to itself is zero) and all other nodes as infinity. Use a priority queue to keep track of the nodes with the smallest known distance.</a:t>
            </a:r>
          </a:p>
          <a:p>
            <a:pPr algn="l">
              <a:lnSpc>
                <a:spcPts val="3755"/>
              </a:lnSpc>
            </a:pPr>
          </a:p>
          <a:p>
            <a:pPr algn="l">
              <a:lnSpc>
                <a:spcPts val="3755"/>
              </a:lnSpc>
            </a:pPr>
            <a:r>
              <a:rPr lang="en-US" sz="2372" b="true">
                <a:solidFill>
                  <a:srgbClr val="FFFFFF"/>
                </a:solidFill>
                <a:latin typeface="Montserrat Bold"/>
                <a:ea typeface="Montserrat Bold"/>
                <a:cs typeface="Montserrat Bold"/>
                <a:sym typeface="Montserrat Bold"/>
              </a:rPr>
              <a:t>Step 2 - Exploration and Relaxation: </a:t>
            </a:r>
            <a:r>
              <a:rPr lang="en-US" sz="2372">
                <a:solidFill>
                  <a:srgbClr val="FFFFFF"/>
                </a:solidFill>
                <a:latin typeface="Montserrat"/>
                <a:ea typeface="Montserrat"/>
                <a:cs typeface="Montserrat"/>
                <a:sym typeface="Montserrat"/>
              </a:rPr>
              <a:t>Extract the node with the smallest distance from the queue.</a:t>
            </a:r>
          </a:p>
          <a:p>
            <a:pPr algn="l" marL="0" indent="0" lvl="0">
              <a:lnSpc>
                <a:spcPts val="3755"/>
              </a:lnSpc>
              <a:spcBef>
                <a:spcPct val="0"/>
              </a:spcBef>
            </a:pPr>
            <a:r>
              <a:rPr lang="en-US" sz="2372">
                <a:solidFill>
                  <a:srgbClr val="FFFFFF"/>
                </a:solidFill>
                <a:latin typeface="Montserrat"/>
                <a:ea typeface="Montserrat"/>
                <a:cs typeface="Montserrat"/>
                <a:sym typeface="Montserrat"/>
              </a:rPr>
              <a:t>For each neighboring node of the current node, calculate the potential new distance (current distance + edge weight). If the calculated distance is less than the current stored distance for that neighbor, update the neighbor’s distance and push it into the priority queue with this updated distance.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1105660">
            <a:off x="-1622350" y="8415563"/>
            <a:ext cx="11979038" cy="7127528"/>
          </a:xfrm>
          <a:custGeom>
            <a:avLst/>
            <a:gdLst/>
            <a:ahLst/>
            <a:cxnLst/>
            <a:rect r="r" b="b" t="t" l="l"/>
            <a:pathLst>
              <a:path h="7127528" w="11979038">
                <a:moveTo>
                  <a:pt x="0" y="0"/>
                </a:moveTo>
                <a:lnTo>
                  <a:pt x="11979039" y="0"/>
                </a:lnTo>
                <a:lnTo>
                  <a:pt x="11979039" y="7127527"/>
                </a:lnTo>
                <a:lnTo>
                  <a:pt x="0" y="7127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6296" y="3260005"/>
            <a:ext cx="4615409" cy="4203134"/>
            <a:chOff x="0" y="0"/>
            <a:chExt cx="1215581" cy="1106998"/>
          </a:xfrm>
        </p:grpSpPr>
        <p:sp>
          <p:nvSpPr>
            <p:cNvPr name="Freeform 4" id="4"/>
            <p:cNvSpPr/>
            <p:nvPr/>
          </p:nvSpPr>
          <p:spPr>
            <a:xfrm flipH="false" flipV="false" rot="0">
              <a:off x="0" y="0"/>
              <a:ext cx="1215581" cy="1106998"/>
            </a:xfrm>
            <a:custGeom>
              <a:avLst/>
              <a:gdLst/>
              <a:ahLst/>
              <a:cxnLst/>
              <a:rect r="r" b="b" t="t" l="l"/>
              <a:pathLst>
                <a:path h="1106998" w="1215581">
                  <a:moveTo>
                    <a:pt x="0" y="0"/>
                  </a:moveTo>
                  <a:lnTo>
                    <a:pt x="1215581" y="0"/>
                  </a:lnTo>
                  <a:lnTo>
                    <a:pt x="1215581" y="1106998"/>
                  </a:lnTo>
                  <a:lnTo>
                    <a:pt x="0" y="1106998"/>
                  </a:lnTo>
                  <a:close/>
                </a:path>
              </a:pathLst>
            </a:custGeom>
            <a:solidFill>
              <a:srgbClr val="000000">
                <a:alpha val="0"/>
              </a:srgbClr>
            </a:solidFill>
            <a:ln w="38100" cap="sq">
              <a:solidFill>
                <a:srgbClr val="EA9267"/>
              </a:solidFill>
              <a:prstDash val="solid"/>
              <a:miter/>
            </a:ln>
          </p:spPr>
        </p:sp>
        <p:sp>
          <p:nvSpPr>
            <p:cNvPr name="TextBox 5" id="5"/>
            <p:cNvSpPr txBox="true"/>
            <p:nvPr/>
          </p:nvSpPr>
          <p:spPr>
            <a:xfrm>
              <a:off x="0" y="-57150"/>
              <a:ext cx="1215581" cy="1164148"/>
            </a:xfrm>
            <a:prstGeom prst="rect">
              <a:avLst/>
            </a:prstGeom>
          </p:spPr>
          <p:txBody>
            <a:bodyPr anchor="ctr" rtlCol="false" tIns="50800" lIns="50800" bIns="50800" rIns="50800"/>
            <a:lstStyle/>
            <a:p>
              <a:pPr algn="ctr">
                <a:lnSpc>
                  <a:spcPts val="2926"/>
                </a:lnSpc>
              </a:pPr>
            </a:p>
          </p:txBody>
        </p:sp>
      </p:grpSp>
      <p:sp>
        <p:nvSpPr>
          <p:cNvPr name="Freeform 6" id="6"/>
          <p:cNvSpPr/>
          <p:nvPr/>
        </p:nvSpPr>
        <p:spPr>
          <a:xfrm flipH="true" flipV="false" rot="-978639">
            <a:off x="1608020" y="8527061"/>
            <a:ext cx="11979038" cy="7127528"/>
          </a:xfrm>
          <a:custGeom>
            <a:avLst/>
            <a:gdLst/>
            <a:ahLst/>
            <a:cxnLst/>
            <a:rect r="r" b="b" t="t" l="l"/>
            <a:pathLst>
              <a:path h="7127528" w="11979038">
                <a:moveTo>
                  <a:pt x="11979038" y="0"/>
                </a:moveTo>
                <a:lnTo>
                  <a:pt x="0" y="0"/>
                </a:lnTo>
                <a:lnTo>
                  <a:pt x="0" y="7127527"/>
                </a:lnTo>
                <a:lnTo>
                  <a:pt x="11979038" y="7127527"/>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978639">
            <a:off x="7990915" y="8527061"/>
            <a:ext cx="11979038" cy="7127528"/>
          </a:xfrm>
          <a:custGeom>
            <a:avLst/>
            <a:gdLst/>
            <a:ahLst/>
            <a:cxnLst/>
            <a:rect r="r" b="b" t="t" l="l"/>
            <a:pathLst>
              <a:path h="7127528" w="11979038">
                <a:moveTo>
                  <a:pt x="11979038" y="0"/>
                </a:moveTo>
                <a:lnTo>
                  <a:pt x="0" y="0"/>
                </a:lnTo>
                <a:lnTo>
                  <a:pt x="0" y="7127527"/>
                </a:lnTo>
                <a:lnTo>
                  <a:pt x="11979038" y="7127527"/>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945369" y="1539249"/>
            <a:ext cx="12397261" cy="737657"/>
          </a:xfrm>
          <a:prstGeom prst="rect">
            <a:avLst/>
          </a:prstGeom>
        </p:spPr>
        <p:txBody>
          <a:bodyPr anchor="t" rtlCol="false" tIns="0" lIns="0" bIns="0" rIns="0">
            <a:spAutoFit/>
          </a:bodyPr>
          <a:lstStyle/>
          <a:p>
            <a:pPr algn="ctr">
              <a:lnSpc>
                <a:spcPts val="6097"/>
              </a:lnSpc>
            </a:pPr>
            <a:r>
              <a:rPr lang="en-US" b="true" sz="4355" spc="169">
                <a:solidFill>
                  <a:srgbClr val="EA9267"/>
                </a:solidFill>
                <a:latin typeface="Montserrat Bold"/>
                <a:ea typeface="Montserrat Bold"/>
                <a:cs typeface="Montserrat Bold"/>
                <a:sym typeface="Montserrat Bold"/>
              </a:rPr>
              <a:t>CONTENTS</a:t>
            </a:r>
          </a:p>
        </p:txBody>
      </p:sp>
      <p:sp>
        <p:nvSpPr>
          <p:cNvPr name="Freeform 9" id="9"/>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10" id="10"/>
          <p:cNvSpPr/>
          <p:nvPr/>
        </p:nvSpPr>
        <p:spPr>
          <a:xfrm flipH="true" flipV="true" rot="-7611712">
            <a:off x="13654322" y="-945318"/>
            <a:ext cx="9100772" cy="4500528"/>
          </a:xfrm>
          <a:custGeom>
            <a:avLst/>
            <a:gdLst/>
            <a:ahLst/>
            <a:cxnLst/>
            <a:rect r="r" b="b" t="t" l="l"/>
            <a:pathLst>
              <a:path h="4500528" w="9100772">
                <a:moveTo>
                  <a:pt x="9100772" y="4500528"/>
                </a:moveTo>
                <a:lnTo>
                  <a:pt x="0" y="4500528"/>
                </a:lnTo>
                <a:lnTo>
                  <a:pt x="0" y="0"/>
                </a:lnTo>
                <a:lnTo>
                  <a:pt x="9100772" y="0"/>
                </a:lnTo>
                <a:lnTo>
                  <a:pt x="9100772" y="4500528"/>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11" id="11"/>
          <p:cNvSpPr/>
          <p:nvPr/>
        </p:nvSpPr>
        <p:spPr>
          <a:xfrm flipH="false" flipV="false" rot="-2700000">
            <a:off x="-3981711" y="-3578935"/>
            <a:ext cx="10020822" cy="8229600"/>
          </a:xfrm>
          <a:custGeom>
            <a:avLst/>
            <a:gdLst/>
            <a:ahLst/>
            <a:cxnLst/>
            <a:rect r="r" b="b" t="t" l="l"/>
            <a:pathLst>
              <a:path h="8229600" w="10020822">
                <a:moveTo>
                  <a:pt x="0" y="0"/>
                </a:moveTo>
                <a:lnTo>
                  <a:pt x="10020822" y="0"/>
                </a:lnTo>
                <a:lnTo>
                  <a:pt x="10020822" y="8229600"/>
                </a:lnTo>
                <a:lnTo>
                  <a:pt x="0" y="8229600"/>
                </a:lnTo>
                <a:lnTo>
                  <a:pt x="0" y="0"/>
                </a:lnTo>
                <a:close/>
              </a:path>
            </a:pathLst>
          </a:custGeom>
          <a:blipFill>
            <a:blip r:embed="rId6"/>
            <a:stretch>
              <a:fillRect l="0" t="0" r="0" b="0"/>
            </a:stretch>
          </a:blipFill>
        </p:spPr>
      </p:sp>
      <p:sp>
        <p:nvSpPr>
          <p:cNvPr name="Freeform 12" id="12"/>
          <p:cNvSpPr/>
          <p:nvPr/>
        </p:nvSpPr>
        <p:spPr>
          <a:xfrm flipH="false" flipV="false" rot="0">
            <a:off x="15140613" y="6072317"/>
            <a:ext cx="4925747" cy="5425330"/>
          </a:xfrm>
          <a:custGeom>
            <a:avLst/>
            <a:gdLst/>
            <a:ahLst/>
            <a:cxnLst/>
            <a:rect r="r" b="b" t="t" l="l"/>
            <a:pathLst>
              <a:path h="5425330" w="4925747">
                <a:moveTo>
                  <a:pt x="0" y="0"/>
                </a:moveTo>
                <a:lnTo>
                  <a:pt x="4925748" y="0"/>
                </a:lnTo>
                <a:lnTo>
                  <a:pt x="4925748" y="5425330"/>
                </a:lnTo>
                <a:lnTo>
                  <a:pt x="0" y="5425330"/>
                </a:lnTo>
                <a:lnTo>
                  <a:pt x="0" y="0"/>
                </a:lnTo>
                <a:close/>
              </a:path>
            </a:pathLst>
          </a:custGeom>
          <a:blipFill>
            <a:blip r:embed="rId7"/>
            <a:stretch>
              <a:fillRect l="0" t="0" r="0" b="0"/>
            </a:stretch>
          </a:blipFill>
        </p:spPr>
      </p:sp>
      <p:sp>
        <p:nvSpPr>
          <p:cNvPr name="AutoShape 13" id="13"/>
          <p:cNvSpPr/>
          <p:nvPr/>
        </p:nvSpPr>
        <p:spPr>
          <a:xfrm>
            <a:off x="8569989" y="6072317"/>
            <a:ext cx="1148022" cy="0"/>
          </a:xfrm>
          <a:prstGeom prst="line">
            <a:avLst/>
          </a:prstGeom>
          <a:ln cap="flat" w="9525">
            <a:solidFill>
              <a:srgbClr val="FFFFFF"/>
            </a:solidFill>
            <a:prstDash val="solid"/>
            <a:headEnd type="none" len="sm" w="sm"/>
            <a:tailEnd type="none" len="sm" w="sm"/>
          </a:ln>
        </p:spPr>
      </p:sp>
      <p:grpSp>
        <p:nvGrpSpPr>
          <p:cNvPr name="Group 14" id="14"/>
          <p:cNvGrpSpPr/>
          <p:nvPr/>
        </p:nvGrpSpPr>
        <p:grpSpPr>
          <a:xfrm rot="0">
            <a:off x="1890839" y="3260005"/>
            <a:ext cx="4615409" cy="4203134"/>
            <a:chOff x="0" y="0"/>
            <a:chExt cx="1215581" cy="1106998"/>
          </a:xfrm>
        </p:grpSpPr>
        <p:sp>
          <p:nvSpPr>
            <p:cNvPr name="Freeform 15" id="15"/>
            <p:cNvSpPr/>
            <p:nvPr/>
          </p:nvSpPr>
          <p:spPr>
            <a:xfrm flipH="false" flipV="false" rot="0">
              <a:off x="0" y="0"/>
              <a:ext cx="1215581" cy="1106998"/>
            </a:xfrm>
            <a:custGeom>
              <a:avLst/>
              <a:gdLst/>
              <a:ahLst/>
              <a:cxnLst/>
              <a:rect r="r" b="b" t="t" l="l"/>
              <a:pathLst>
                <a:path h="1106998" w="1215581">
                  <a:moveTo>
                    <a:pt x="0" y="0"/>
                  </a:moveTo>
                  <a:lnTo>
                    <a:pt x="1215581" y="0"/>
                  </a:lnTo>
                  <a:lnTo>
                    <a:pt x="1215581" y="1106998"/>
                  </a:lnTo>
                  <a:lnTo>
                    <a:pt x="0" y="1106998"/>
                  </a:lnTo>
                  <a:close/>
                </a:path>
              </a:pathLst>
            </a:custGeom>
            <a:solidFill>
              <a:srgbClr val="000000">
                <a:alpha val="0"/>
              </a:srgbClr>
            </a:solidFill>
            <a:ln w="38100" cap="sq">
              <a:solidFill>
                <a:srgbClr val="EA9267"/>
              </a:solidFill>
              <a:prstDash val="solid"/>
              <a:miter/>
            </a:ln>
          </p:spPr>
        </p:sp>
        <p:sp>
          <p:nvSpPr>
            <p:cNvPr name="TextBox 16" id="16"/>
            <p:cNvSpPr txBox="true"/>
            <p:nvPr/>
          </p:nvSpPr>
          <p:spPr>
            <a:xfrm>
              <a:off x="0" y="-57150"/>
              <a:ext cx="1215581" cy="1164148"/>
            </a:xfrm>
            <a:prstGeom prst="rect">
              <a:avLst/>
            </a:prstGeom>
          </p:spPr>
          <p:txBody>
            <a:bodyPr anchor="ctr" rtlCol="false" tIns="50800" lIns="50800" bIns="50800" rIns="50800"/>
            <a:lstStyle/>
            <a:p>
              <a:pPr algn="ctr">
                <a:lnSpc>
                  <a:spcPts val="2926"/>
                </a:lnSpc>
              </a:pPr>
            </a:p>
          </p:txBody>
        </p:sp>
      </p:grpSp>
      <p:sp>
        <p:nvSpPr>
          <p:cNvPr name="AutoShape 17" id="17"/>
          <p:cNvSpPr/>
          <p:nvPr/>
        </p:nvSpPr>
        <p:spPr>
          <a:xfrm>
            <a:off x="3624533" y="6072317"/>
            <a:ext cx="1148022" cy="0"/>
          </a:xfrm>
          <a:prstGeom prst="line">
            <a:avLst/>
          </a:prstGeom>
          <a:ln cap="flat" w="9525">
            <a:solidFill>
              <a:srgbClr val="FFFFFF"/>
            </a:solidFill>
            <a:prstDash val="solid"/>
            <a:headEnd type="none" len="sm" w="sm"/>
            <a:tailEnd type="none" len="sm" w="sm"/>
          </a:ln>
        </p:spPr>
      </p:sp>
      <p:sp>
        <p:nvSpPr>
          <p:cNvPr name="TextBox 18" id="18"/>
          <p:cNvSpPr txBox="true"/>
          <p:nvPr/>
        </p:nvSpPr>
        <p:spPr>
          <a:xfrm rot="0">
            <a:off x="2445792" y="5126342"/>
            <a:ext cx="3505503" cy="337121"/>
          </a:xfrm>
          <a:prstGeom prst="rect">
            <a:avLst/>
          </a:prstGeom>
        </p:spPr>
        <p:txBody>
          <a:bodyPr anchor="t" rtlCol="false" tIns="0" lIns="0" bIns="0" rIns="0">
            <a:spAutoFit/>
          </a:bodyPr>
          <a:lstStyle/>
          <a:p>
            <a:pPr algn="ctr">
              <a:lnSpc>
                <a:spcPts val="2778"/>
              </a:lnSpc>
            </a:pPr>
            <a:r>
              <a:rPr lang="en-US" b="true" sz="1840" spc="93">
                <a:solidFill>
                  <a:srgbClr val="F7F3F2"/>
                </a:solidFill>
                <a:latin typeface="Montserrat Bold"/>
                <a:ea typeface="Montserrat Bold"/>
                <a:cs typeface="Montserrat Bold"/>
                <a:sym typeface="Montserrat Bold"/>
              </a:rPr>
              <a:t>DSA &amp; ADT</a:t>
            </a:r>
          </a:p>
        </p:txBody>
      </p:sp>
      <p:sp>
        <p:nvSpPr>
          <p:cNvPr name="TextBox 19" id="19"/>
          <p:cNvSpPr txBox="true"/>
          <p:nvPr/>
        </p:nvSpPr>
        <p:spPr>
          <a:xfrm rot="0">
            <a:off x="3406818" y="3877166"/>
            <a:ext cx="1583451" cy="1103254"/>
          </a:xfrm>
          <a:prstGeom prst="rect">
            <a:avLst/>
          </a:prstGeom>
        </p:spPr>
        <p:txBody>
          <a:bodyPr anchor="t" rtlCol="false" tIns="0" lIns="0" bIns="0" rIns="0">
            <a:spAutoFit/>
          </a:bodyPr>
          <a:lstStyle/>
          <a:p>
            <a:pPr algn="ctr">
              <a:lnSpc>
                <a:spcPts val="9255"/>
              </a:lnSpc>
            </a:pPr>
            <a:r>
              <a:rPr lang="en-US" b="true" sz="6296">
                <a:solidFill>
                  <a:srgbClr val="EA9267"/>
                </a:solidFill>
                <a:latin typeface="Montserrat Ultra-Bold"/>
                <a:ea typeface="Montserrat Ultra-Bold"/>
                <a:cs typeface="Montserrat Ultra-Bold"/>
                <a:sym typeface="Montserrat Ultra-Bold"/>
              </a:rPr>
              <a:t>I</a:t>
            </a:r>
          </a:p>
        </p:txBody>
      </p:sp>
      <p:grpSp>
        <p:nvGrpSpPr>
          <p:cNvPr name="Group 20" id="20"/>
          <p:cNvGrpSpPr/>
          <p:nvPr/>
        </p:nvGrpSpPr>
        <p:grpSpPr>
          <a:xfrm rot="0">
            <a:off x="11781752" y="3260005"/>
            <a:ext cx="4615409" cy="4203134"/>
            <a:chOff x="0" y="0"/>
            <a:chExt cx="1215581" cy="1106998"/>
          </a:xfrm>
        </p:grpSpPr>
        <p:sp>
          <p:nvSpPr>
            <p:cNvPr name="Freeform 21" id="21"/>
            <p:cNvSpPr/>
            <p:nvPr/>
          </p:nvSpPr>
          <p:spPr>
            <a:xfrm flipH="false" flipV="false" rot="0">
              <a:off x="0" y="0"/>
              <a:ext cx="1215581" cy="1106998"/>
            </a:xfrm>
            <a:custGeom>
              <a:avLst/>
              <a:gdLst/>
              <a:ahLst/>
              <a:cxnLst/>
              <a:rect r="r" b="b" t="t" l="l"/>
              <a:pathLst>
                <a:path h="1106998" w="1215581">
                  <a:moveTo>
                    <a:pt x="0" y="0"/>
                  </a:moveTo>
                  <a:lnTo>
                    <a:pt x="1215581" y="0"/>
                  </a:lnTo>
                  <a:lnTo>
                    <a:pt x="1215581" y="1106998"/>
                  </a:lnTo>
                  <a:lnTo>
                    <a:pt x="0" y="1106998"/>
                  </a:lnTo>
                  <a:close/>
                </a:path>
              </a:pathLst>
            </a:custGeom>
            <a:solidFill>
              <a:srgbClr val="000000">
                <a:alpha val="0"/>
              </a:srgbClr>
            </a:solidFill>
            <a:ln w="38100" cap="sq">
              <a:solidFill>
                <a:srgbClr val="EA9267"/>
              </a:solidFill>
              <a:prstDash val="solid"/>
              <a:miter/>
            </a:ln>
          </p:spPr>
        </p:sp>
        <p:sp>
          <p:nvSpPr>
            <p:cNvPr name="TextBox 22" id="22"/>
            <p:cNvSpPr txBox="true"/>
            <p:nvPr/>
          </p:nvSpPr>
          <p:spPr>
            <a:xfrm>
              <a:off x="0" y="-57150"/>
              <a:ext cx="1215581" cy="1164148"/>
            </a:xfrm>
            <a:prstGeom prst="rect">
              <a:avLst/>
            </a:prstGeom>
          </p:spPr>
          <p:txBody>
            <a:bodyPr anchor="ctr" rtlCol="false" tIns="50800" lIns="50800" bIns="50800" rIns="50800"/>
            <a:lstStyle/>
            <a:p>
              <a:pPr algn="ctr">
                <a:lnSpc>
                  <a:spcPts val="2926"/>
                </a:lnSpc>
              </a:pPr>
            </a:p>
          </p:txBody>
        </p:sp>
      </p:grpSp>
      <p:sp>
        <p:nvSpPr>
          <p:cNvPr name="AutoShape 23" id="23"/>
          <p:cNvSpPr/>
          <p:nvPr/>
        </p:nvSpPr>
        <p:spPr>
          <a:xfrm>
            <a:off x="13551272" y="6072317"/>
            <a:ext cx="1076368" cy="0"/>
          </a:xfrm>
          <a:prstGeom prst="line">
            <a:avLst/>
          </a:prstGeom>
          <a:ln cap="flat" w="9525">
            <a:solidFill>
              <a:srgbClr val="FFFFFF"/>
            </a:solidFill>
            <a:prstDash val="solid"/>
            <a:headEnd type="none" len="sm" w="sm"/>
            <a:tailEnd type="none" len="sm" w="sm"/>
          </a:ln>
        </p:spPr>
      </p:sp>
      <p:sp>
        <p:nvSpPr>
          <p:cNvPr name="TextBox 24" id="24"/>
          <p:cNvSpPr txBox="true"/>
          <p:nvPr/>
        </p:nvSpPr>
        <p:spPr>
          <a:xfrm rot="0">
            <a:off x="12282276" y="5126342"/>
            <a:ext cx="3614360" cy="689546"/>
          </a:xfrm>
          <a:prstGeom prst="rect">
            <a:avLst/>
          </a:prstGeom>
        </p:spPr>
        <p:txBody>
          <a:bodyPr anchor="t" rtlCol="false" tIns="0" lIns="0" bIns="0" rIns="0">
            <a:spAutoFit/>
          </a:bodyPr>
          <a:lstStyle/>
          <a:p>
            <a:pPr algn="ctr">
              <a:lnSpc>
                <a:spcPts val="2778"/>
              </a:lnSpc>
            </a:pPr>
            <a:r>
              <a:rPr lang="en-US" b="true" sz="1840" spc="93">
                <a:solidFill>
                  <a:srgbClr val="F7F3F2"/>
                </a:solidFill>
                <a:latin typeface="Montserrat Bold"/>
                <a:ea typeface="Montserrat Bold"/>
                <a:cs typeface="Montserrat Bold"/>
                <a:sym typeface="Montserrat Bold"/>
              </a:rPr>
              <a:t>SHORTEST PATH ALGORITHMS</a:t>
            </a:r>
          </a:p>
        </p:txBody>
      </p:sp>
      <p:sp>
        <p:nvSpPr>
          <p:cNvPr name="TextBox 25" id="25"/>
          <p:cNvSpPr txBox="true"/>
          <p:nvPr/>
        </p:nvSpPr>
        <p:spPr>
          <a:xfrm rot="0">
            <a:off x="13251915" y="3896216"/>
            <a:ext cx="1675082" cy="1026045"/>
          </a:xfrm>
          <a:prstGeom prst="rect">
            <a:avLst/>
          </a:prstGeom>
        </p:spPr>
        <p:txBody>
          <a:bodyPr anchor="t" rtlCol="false" tIns="0" lIns="0" bIns="0" rIns="0">
            <a:spAutoFit/>
          </a:bodyPr>
          <a:lstStyle/>
          <a:p>
            <a:pPr algn="ctr">
              <a:lnSpc>
                <a:spcPts val="8677"/>
              </a:lnSpc>
            </a:pPr>
            <a:r>
              <a:rPr lang="en-US" b="true" sz="5903">
                <a:solidFill>
                  <a:srgbClr val="EA9267"/>
                </a:solidFill>
                <a:latin typeface="Montserrat Ultra-Bold"/>
                <a:ea typeface="Montserrat Ultra-Bold"/>
                <a:cs typeface="Montserrat Ultra-Bold"/>
                <a:sym typeface="Montserrat Ultra-Bold"/>
              </a:rPr>
              <a:t>III</a:t>
            </a:r>
          </a:p>
        </p:txBody>
      </p:sp>
      <p:sp>
        <p:nvSpPr>
          <p:cNvPr name="TextBox 26" id="26"/>
          <p:cNvSpPr txBox="true"/>
          <p:nvPr/>
        </p:nvSpPr>
        <p:spPr>
          <a:xfrm rot="0">
            <a:off x="7208782" y="5126342"/>
            <a:ext cx="3870437" cy="337121"/>
          </a:xfrm>
          <a:prstGeom prst="rect">
            <a:avLst/>
          </a:prstGeom>
        </p:spPr>
        <p:txBody>
          <a:bodyPr anchor="t" rtlCol="false" tIns="0" lIns="0" bIns="0" rIns="0">
            <a:spAutoFit/>
          </a:bodyPr>
          <a:lstStyle/>
          <a:p>
            <a:pPr algn="ctr">
              <a:lnSpc>
                <a:spcPts val="2778"/>
              </a:lnSpc>
            </a:pPr>
            <a:r>
              <a:rPr lang="en-US" b="true" sz="1840" spc="93">
                <a:solidFill>
                  <a:srgbClr val="F7F3F2"/>
                </a:solidFill>
                <a:latin typeface="Montserrat Bold"/>
                <a:ea typeface="Montserrat Bold"/>
                <a:cs typeface="Montserrat Bold"/>
                <a:sym typeface="Montserrat Bold"/>
              </a:rPr>
              <a:t>SORTING ALGORITHMS</a:t>
            </a:r>
          </a:p>
        </p:txBody>
      </p:sp>
      <p:sp>
        <p:nvSpPr>
          <p:cNvPr name="TextBox 27" id="27"/>
          <p:cNvSpPr txBox="true"/>
          <p:nvPr/>
        </p:nvSpPr>
        <p:spPr>
          <a:xfrm rot="0">
            <a:off x="8461132" y="3877166"/>
            <a:ext cx="1365737" cy="1103254"/>
          </a:xfrm>
          <a:prstGeom prst="rect">
            <a:avLst/>
          </a:prstGeom>
        </p:spPr>
        <p:txBody>
          <a:bodyPr anchor="t" rtlCol="false" tIns="0" lIns="0" bIns="0" rIns="0">
            <a:spAutoFit/>
          </a:bodyPr>
          <a:lstStyle/>
          <a:p>
            <a:pPr algn="ctr">
              <a:lnSpc>
                <a:spcPts val="9255"/>
              </a:lnSpc>
            </a:pPr>
            <a:r>
              <a:rPr lang="en-US" b="true" sz="6296">
                <a:solidFill>
                  <a:srgbClr val="EA9267"/>
                </a:solidFill>
                <a:latin typeface="Montserrat Ultra-Bold"/>
                <a:ea typeface="Montserrat Ultra-Bold"/>
                <a:cs typeface="Montserrat Ultra-Bold"/>
                <a:sym typeface="Montserrat Ultra-Bold"/>
              </a:rPr>
              <a:t>II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DIJKSTRA'S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5545981" y="3400331"/>
            <a:ext cx="12279609" cy="4266104"/>
          </a:xfrm>
          <a:prstGeom prst="rect">
            <a:avLst/>
          </a:prstGeom>
        </p:spPr>
        <p:txBody>
          <a:bodyPr anchor="t" rtlCol="false" tIns="0" lIns="0" bIns="0" rIns="0">
            <a:spAutoFit/>
          </a:bodyPr>
          <a:lstStyle/>
          <a:p>
            <a:pPr algn="l">
              <a:lnSpc>
                <a:spcPts val="3755"/>
              </a:lnSpc>
            </a:pPr>
            <a:r>
              <a:rPr lang="en-US" sz="2372" b="true">
                <a:solidFill>
                  <a:srgbClr val="FFFFFF"/>
                </a:solidFill>
                <a:latin typeface="Montserrat Bold"/>
                <a:ea typeface="Montserrat Bold"/>
                <a:cs typeface="Montserrat Bold"/>
                <a:sym typeface="Montserrat Bold"/>
              </a:rPr>
              <a:t>How Dijkstra's Algorithm Works:</a:t>
            </a:r>
          </a:p>
          <a:p>
            <a:pPr algn="l">
              <a:lnSpc>
                <a:spcPts val="3755"/>
              </a:lnSpc>
            </a:pPr>
          </a:p>
          <a:p>
            <a:pPr algn="l">
              <a:lnSpc>
                <a:spcPts val="3755"/>
              </a:lnSpc>
            </a:pPr>
            <a:r>
              <a:rPr lang="en-US" sz="2372" b="true">
                <a:solidFill>
                  <a:srgbClr val="FFFFFF"/>
                </a:solidFill>
                <a:latin typeface="Montserrat Bold"/>
                <a:ea typeface="Montserrat Bold"/>
                <a:cs typeface="Montserrat Bold"/>
                <a:sym typeface="Montserrat Bold"/>
              </a:rPr>
              <a:t>Step 3 - Repetition:</a:t>
            </a:r>
            <a:r>
              <a:rPr lang="en-US" sz="2372">
                <a:solidFill>
                  <a:srgbClr val="FFFFFF"/>
                </a:solidFill>
                <a:latin typeface="Montserrat"/>
                <a:ea typeface="Montserrat"/>
                <a:cs typeface="Montserrat"/>
                <a:sym typeface="Montserrat"/>
              </a:rPr>
              <a:t> Repeat the process until all nodes are processed or the queue is empty. At the end, the distance array will contain the shortest distance from the source to each node in the graph.</a:t>
            </a:r>
          </a:p>
          <a:p>
            <a:pPr algn="l">
              <a:lnSpc>
                <a:spcPts val="3755"/>
              </a:lnSpc>
            </a:pPr>
          </a:p>
          <a:p>
            <a:pPr algn="l" marL="0" indent="0" lvl="0">
              <a:lnSpc>
                <a:spcPts val="3755"/>
              </a:lnSpc>
              <a:spcBef>
                <a:spcPct val="0"/>
              </a:spcBef>
            </a:pPr>
            <a:r>
              <a:rPr lang="en-US" b="true" sz="2372">
                <a:solidFill>
                  <a:srgbClr val="FFFFFF"/>
                </a:solidFill>
                <a:latin typeface="Montserrat Bold"/>
                <a:ea typeface="Montserrat Bold"/>
                <a:cs typeface="Montserrat Bold"/>
                <a:sym typeface="Montserrat Bold"/>
              </a:rPr>
              <a:t>Path Reconstruction (Optional): </a:t>
            </a:r>
            <a:r>
              <a:rPr lang="en-US" sz="2372">
                <a:solidFill>
                  <a:srgbClr val="FFFFFF"/>
                </a:solidFill>
                <a:latin typeface="Montserrat"/>
                <a:ea typeface="Montserrat"/>
                <a:cs typeface="Montserrat"/>
                <a:sym typeface="Montserrat"/>
              </a:rPr>
              <a:t>If you want to reconstruct the actual path, maintain a “predecessor” array that records the previous node for each node in the shortest path found.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DIJKSTRA'S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5545981" y="3400331"/>
            <a:ext cx="12279609" cy="5218604"/>
          </a:xfrm>
          <a:prstGeom prst="rect">
            <a:avLst/>
          </a:prstGeom>
        </p:spPr>
        <p:txBody>
          <a:bodyPr anchor="t" rtlCol="false" tIns="0" lIns="0" bIns="0" rIns="0">
            <a:spAutoFit/>
          </a:bodyPr>
          <a:lstStyle/>
          <a:p>
            <a:pPr algn="l">
              <a:lnSpc>
                <a:spcPts val="3755"/>
              </a:lnSpc>
            </a:pPr>
            <a:r>
              <a:rPr lang="en-US" sz="2372" b="true">
                <a:solidFill>
                  <a:srgbClr val="FFFFFF"/>
                </a:solidFill>
                <a:latin typeface="Montserrat Bold"/>
                <a:ea typeface="Montserrat Bold"/>
                <a:cs typeface="Montserrat Bold"/>
                <a:sym typeface="Montserrat Bold"/>
              </a:rPr>
              <a:t>Characteristics of Dijkstra’s Algorithm:</a:t>
            </a:r>
          </a:p>
          <a:p>
            <a:pPr algn="l">
              <a:lnSpc>
                <a:spcPts val="3755"/>
              </a:lnSpc>
            </a:pPr>
          </a:p>
          <a:p>
            <a:pPr algn="l" marL="512201" indent="-256101" lvl="1">
              <a:lnSpc>
                <a:spcPts val="3755"/>
              </a:lnSpc>
              <a:buFont typeface="Arial"/>
              <a:buChar char="•"/>
            </a:pPr>
            <a:r>
              <a:rPr lang="en-US" b="true" sz="2372">
                <a:solidFill>
                  <a:srgbClr val="FFFFFF"/>
                </a:solidFill>
                <a:latin typeface="Montserrat Bold"/>
                <a:ea typeface="Montserrat Bold"/>
                <a:cs typeface="Montserrat Bold"/>
                <a:sym typeface="Montserrat Bold"/>
              </a:rPr>
              <a:t>Time Complexity:</a:t>
            </a:r>
            <a:r>
              <a:rPr lang="en-US" sz="2372">
                <a:solidFill>
                  <a:srgbClr val="FFFFFF"/>
                </a:solidFill>
                <a:latin typeface="Montserrat"/>
                <a:ea typeface="Montserrat"/>
                <a:cs typeface="Montserrat"/>
                <a:sym typeface="Montserrat"/>
              </a:rPr>
              <a:t> O((V + E) log V) with a priority queue, where V is the number of vertices and E is the number of edges.</a:t>
            </a:r>
          </a:p>
          <a:p>
            <a:pPr algn="l" marL="512201" indent="-256101" lvl="1">
              <a:lnSpc>
                <a:spcPts val="3755"/>
              </a:lnSpc>
              <a:buFont typeface="Arial"/>
              <a:buChar char="•"/>
            </a:pPr>
            <a:r>
              <a:rPr lang="en-US" b="true" sz="2372">
                <a:solidFill>
                  <a:srgbClr val="FFFFFF"/>
                </a:solidFill>
                <a:latin typeface="Montserrat Bold"/>
                <a:ea typeface="Montserrat Bold"/>
                <a:cs typeface="Montserrat Bold"/>
                <a:sym typeface="Montserrat Bold"/>
              </a:rPr>
              <a:t>Space Complexity: </a:t>
            </a:r>
            <a:r>
              <a:rPr lang="en-US" sz="2372">
                <a:solidFill>
                  <a:srgbClr val="FFFFFF"/>
                </a:solidFill>
                <a:latin typeface="Montserrat"/>
                <a:ea typeface="Montserrat"/>
                <a:cs typeface="Montserrat"/>
                <a:sym typeface="Montserrat"/>
              </a:rPr>
              <a:t>O(V), due to storage for distances and the priority queue.</a:t>
            </a:r>
          </a:p>
          <a:p>
            <a:pPr algn="l" marL="512201" indent="-256101" lvl="1">
              <a:lnSpc>
                <a:spcPts val="3755"/>
              </a:lnSpc>
              <a:buFont typeface="Arial"/>
              <a:buChar char="•"/>
            </a:pPr>
            <a:r>
              <a:rPr lang="en-US" b="true" sz="2372">
                <a:solidFill>
                  <a:srgbClr val="FFFFFF"/>
                </a:solidFill>
                <a:latin typeface="Montserrat Bold"/>
                <a:ea typeface="Montserrat Bold"/>
                <a:cs typeface="Montserrat Bold"/>
                <a:sym typeface="Montserrat Bold"/>
              </a:rPr>
              <a:t>Limitations: </a:t>
            </a:r>
            <a:r>
              <a:rPr lang="en-US" sz="2372">
                <a:solidFill>
                  <a:srgbClr val="FFFFFF"/>
                </a:solidFill>
                <a:latin typeface="Montserrat"/>
                <a:ea typeface="Montserrat"/>
                <a:cs typeface="Montserrat"/>
                <a:sym typeface="Montserrat"/>
              </a:rPr>
              <a:t>Cannot handle negative edge weights, as the algorithm assumes that once a node is processed with the smallest known distance, its shortest path is final.</a:t>
            </a:r>
          </a:p>
          <a:p>
            <a:pPr algn="l" marL="512201" indent="-256101" lvl="1">
              <a:lnSpc>
                <a:spcPts val="3755"/>
              </a:lnSpc>
              <a:spcBef>
                <a:spcPct val="0"/>
              </a:spcBef>
              <a:buFont typeface="Arial"/>
              <a:buChar char="•"/>
            </a:pPr>
            <a:r>
              <a:rPr lang="en-US" b="true" sz="2372">
                <a:solidFill>
                  <a:srgbClr val="FFFFFF"/>
                </a:solidFill>
                <a:latin typeface="Montserrat Bold"/>
                <a:ea typeface="Montserrat Bold"/>
                <a:cs typeface="Montserrat Bold"/>
                <a:sym typeface="Montserrat Bold"/>
              </a:rPr>
              <a:t>Greedy Approach: </a:t>
            </a:r>
            <a:r>
              <a:rPr lang="en-US" sz="2372">
                <a:solidFill>
                  <a:srgbClr val="FFFFFF"/>
                </a:solidFill>
                <a:latin typeface="Montserrat"/>
                <a:ea typeface="Montserrat"/>
                <a:cs typeface="Montserrat"/>
                <a:sym typeface="Montserrat"/>
              </a:rPr>
              <a:t>Dijkstra’s algorithm is a greedy algorithm, as it always selects the shortest known path at each step.</a:t>
            </a:r>
          </a:p>
          <a:p>
            <a:pPr algn="l" marL="0" indent="0" lvl="0">
              <a:lnSpc>
                <a:spcPts val="3755"/>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DIJKSTRA'S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5545981" y="3400331"/>
            <a:ext cx="12279609" cy="3789854"/>
          </a:xfrm>
          <a:prstGeom prst="rect">
            <a:avLst/>
          </a:prstGeom>
        </p:spPr>
        <p:txBody>
          <a:bodyPr anchor="t" rtlCol="false" tIns="0" lIns="0" bIns="0" rIns="0">
            <a:spAutoFit/>
          </a:bodyPr>
          <a:lstStyle/>
          <a:p>
            <a:pPr algn="l">
              <a:lnSpc>
                <a:spcPts val="3755"/>
              </a:lnSpc>
            </a:pPr>
            <a:r>
              <a:rPr lang="en-US" sz="2372">
                <a:solidFill>
                  <a:srgbClr val="FFFFFF"/>
                </a:solidFill>
                <a:latin typeface="Montserrat"/>
                <a:ea typeface="Montserrat"/>
                <a:cs typeface="Montserrat"/>
                <a:sym typeface="Montserrat"/>
              </a:rPr>
              <a:t>Consider a graph with the following nodes and edges, where edge weights represent distances:</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Nodes: A, B, C, D, E</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Edges with weights: (A, B, 4), (A, C, 1), (B, C, 2), (B, D, 5), (C, D, 8), (C, E, 10), (D, E, 2)</a:t>
            </a:r>
          </a:p>
          <a:p>
            <a:pPr algn="l" marL="0" indent="0" lvl="0">
              <a:lnSpc>
                <a:spcPts val="3755"/>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DIJKSTRA'S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5545981" y="3400331"/>
            <a:ext cx="12279609" cy="4266104"/>
          </a:xfrm>
          <a:prstGeom prst="rect">
            <a:avLst/>
          </a:prstGeom>
        </p:spPr>
        <p:txBody>
          <a:bodyPr anchor="t" rtlCol="false" tIns="0" lIns="0" bIns="0" rIns="0">
            <a:spAutoFit/>
          </a:bodyPr>
          <a:lstStyle/>
          <a:p>
            <a:pPr algn="l">
              <a:lnSpc>
                <a:spcPts val="3755"/>
              </a:lnSpc>
            </a:pPr>
            <a:r>
              <a:rPr lang="en-US" sz="2372">
                <a:solidFill>
                  <a:srgbClr val="FFFFFF"/>
                </a:solidFill>
                <a:latin typeface="Montserrat"/>
                <a:ea typeface="Montserrat"/>
                <a:cs typeface="Montserrat"/>
                <a:sym typeface="Montserrat"/>
              </a:rPr>
              <a:t>To find the shortest path from A to all other nodes:</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Start at A, with distances: A = 0, B = ∞, C = ∞, D = ∞, E = ∞.</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Update distances for neighbors of A: B = 4, C = 1. Set A as visited.</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Select C (smallest distance = 1). Update distances for neighbors: D = 9, E = 11. Set C as visited.</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Select B (distance = 4). Update D = 9 (from B). Set B as visited.</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Select D (distance = 9). Update E = 11. Set D as visited.</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Final distances: A = 0, B = 4, C = 1, D = 9, E = 11.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5080693"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PRIM-JARNIK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
        <p:nvSpPr>
          <p:cNvPr name="TextBox 10" id="10"/>
          <p:cNvSpPr txBox="true"/>
          <p:nvPr/>
        </p:nvSpPr>
        <p:spPr>
          <a:xfrm rot="0">
            <a:off x="5545981" y="3400331"/>
            <a:ext cx="12279609" cy="3789854"/>
          </a:xfrm>
          <a:prstGeom prst="rect">
            <a:avLst/>
          </a:prstGeom>
        </p:spPr>
        <p:txBody>
          <a:bodyPr anchor="t" rtlCol="false" tIns="0" lIns="0" bIns="0" rIns="0">
            <a:spAutoFit/>
          </a:bodyPr>
          <a:lstStyle/>
          <a:p>
            <a:pPr algn="l">
              <a:lnSpc>
                <a:spcPts val="3755"/>
              </a:lnSpc>
            </a:pPr>
            <a:r>
              <a:rPr lang="en-US" sz="2372">
                <a:solidFill>
                  <a:srgbClr val="FFFFFF"/>
                </a:solidFill>
                <a:latin typeface="Montserrat"/>
                <a:ea typeface="Montserrat"/>
                <a:cs typeface="Montserrat"/>
                <a:sym typeface="Montserrat"/>
              </a:rPr>
              <a:t>Prim-Jarnik Algorithm (often referred to simply as Prim's Algorithm) is a greedy algorithm used to find the Minimum Spanning Tree (MST) of a weighted, connected, undirected graph. The MST connects all nodes in a graph with the minimum possible total edge weight, ensuring there are no cycles. </a:t>
            </a:r>
          </a:p>
          <a:p>
            <a:pPr algn="l">
              <a:lnSpc>
                <a:spcPts val="3755"/>
              </a:lnSpc>
            </a:pPr>
          </a:p>
          <a:p>
            <a:pPr algn="l" marL="0" indent="0" lvl="0">
              <a:lnSpc>
                <a:spcPts val="3755"/>
              </a:lnSpc>
              <a:spcBef>
                <a:spcPct val="0"/>
              </a:spcBef>
            </a:pPr>
            <a:r>
              <a:rPr lang="en-US" sz="2372">
                <a:solidFill>
                  <a:srgbClr val="FFFFFF"/>
                </a:solidFill>
                <a:latin typeface="Montserrat"/>
                <a:ea typeface="Montserrat"/>
                <a:cs typeface="Montserrat"/>
                <a:sym typeface="Montserrat"/>
              </a:rPr>
              <a:t>This is particularly useful in network design (like connecting multiple network hubs at minimum cost) and other applications where we want to link points efficiently.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5080693"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PRIM-JARNIK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
        <p:nvSpPr>
          <p:cNvPr name="TextBox 10" id="10"/>
          <p:cNvSpPr txBox="true"/>
          <p:nvPr/>
        </p:nvSpPr>
        <p:spPr>
          <a:xfrm rot="0">
            <a:off x="5545981" y="3400331"/>
            <a:ext cx="12279609" cy="5694854"/>
          </a:xfrm>
          <a:prstGeom prst="rect">
            <a:avLst/>
          </a:prstGeom>
        </p:spPr>
        <p:txBody>
          <a:bodyPr anchor="t" rtlCol="false" tIns="0" lIns="0" bIns="0" rIns="0">
            <a:spAutoFit/>
          </a:bodyPr>
          <a:lstStyle/>
          <a:p>
            <a:pPr algn="l">
              <a:lnSpc>
                <a:spcPts val="3755"/>
              </a:lnSpc>
            </a:pPr>
            <a:r>
              <a:rPr lang="en-US" sz="2372" b="true">
                <a:solidFill>
                  <a:srgbClr val="FFFFFF"/>
                </a:solidFill>
                <a:latin typeface="Montserrat Bold"/>
                <a:ea typeface="Montserrat Bold"/>
                <a:cs typeface="Montserrat Bold"/>
                <a:sym typeface="Montserrat Bold"/>
              </a:rPr>
              <a:t>How Prim's Algorithm Works:</a:t>
            </a:r>
          </a:p>
          <a:p>
            <a:pPr algn="l">
              <a:lnSpc>
                <a:spcPts val="3755"/>
              </a:lnSpc>
            </a:pPr>
          </a:p>
          <a:p>
            <a:pPr algn="l">
              <a:lnSpc>
                <a:spcPts val="3755"/>
              </a:lnSpc>
            </a:pPr>
            <a:r>
              <a:rPr lang="en-US" sz="2372">
                <a:solidFill>
                  <a:srgbClr val="FFFFFF"/>
                </a:solidFill>
                <a:latin typeface="Montserrat"/>
                <a:ea typeface="Montserrat"/>
                <a:cs typeface="Montserrat"/>
                <a:sym typeface="Montserrat"/>
              </a:rPr>
              <a:t>Prim’s algorithm starts with an arbitrary node and grows the MST one edge at a time by selecting the smallest-weight edge that connects a node in the MST to a node outside of it. The algorithm continues until all nodes are included in the MST.</a:t>
            </a:r>
          </a:p>
          <a:p>
            <a:pPr algn="l">
              <a:lnSpc>
                <a:spcPts val="3755"/>
              </a:lnSpc>
            </a:pPr>
          </a:p>
          <a:p>
            <a:pPr algn="l">
              <a:lnSpc>
                <a:spcPts val="3755"/>
              </a:lnSpc>
            </a:pPr>
            <a:r>
              <a:rPr lang="en-US" sz="2372" b="true">
                <a:solidFill>
                  <a:srgbClr val="FFFFFF"/>
                </a:solidFill>
                <a:latin typeface="Montserrat Bold"/>
                <a:ea typeface="Montserrat Bold"/>
                <a:cs typeface="Montserrat Bold"/>
                <a:sym typeface="Montserrat Bold"/>
              </a:rPr>
              <a:t>Step 1 - Initialization:</a:t>
            </a:r>
          </a:p>
          <a:p>
            <a:pPr algn="l">
              <a:lnSpc>
                <a:spcPts val="3755"/>
              </a:lnSpc>
            </a:pPr>
          </a:p>
          <a:p>
            <a:pPr algn="l">
              <a:lnSpc>
                <a:spcPts val="3755"/>
              </a:lnSpc>
            </a:pPr>
            <a:r>
              <a:rPr lang="en-US" sz="2372">
                <a:solidFill>
                  <a:srgbClr val="FFFFFF"/>
                </a:solidFill>
                <a:latin typeface="Montserrat"/>
                <a:ea typeface="Montserrat"/>
                <a:cs typeface="Montserrat"/>
                <a:sym typeface="Montserrat"/>
              </a:rPr>
              <a:t>Start by selecting an arbitrary node as the initial node of the MST.</a:t>
            </a:r>
          </a:p>
          <a:p>
            <a:pPr algn="l" marL="0" indent="0" lvl="0">
              <a:lnSpc>
                <a:spcPts val="3755"/>
              </a:lnSpc>
              <a:spcBef>
                <a:spcPct val="0"/>
              </a:spcBef>
            </a:pPr>
            <a:r>
              <a:rPr lang="en-US" sz="2372">
                <a:solidFill>
                  <a:srgbClr val="FFFFFF"/>
                </a:solidFill>
                <a:latin typeface="Montserrat"/>
                <a:ea typeface="Montserrat"/>
                <a:cs typeface="Montserrat"/>
                <a:sym typeface="Montserrat"/>
              </a:rPr>
              <a:t>Maintain a set of nodes that are part of the MST and another set of nodes yet to be connected.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5080693"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PRIM-JARNIK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
        <p:nvSpPr>
          <p:cNvPr name="TextBox 10" id="10"/>
          <p:cNvSpPr txBox="true"/>
          <p:nvPr/>
        </p:nvSpPr>
        <p:spPr>
          <a:xfrm rot="0">
            <a:off x="6151101" y="3763403"/>
            <a:ext cx="10121350" cy="3789854"/>
          </a:xfrm>
          <a:prstGeom prst="rect">
            <a:avLst/>
          </a:prstGeom>
        </p:spPr>
        <p:txBody>
          <a:bodyPr anchor="t" rtlCol="false" tIns="0" lIns="0" bIns="0" rIns="0">
            <a:spAutoFit/>
          </a:bodyPr>
          <a:lstStyle/>
          <a:p>
            <a:pPr algn="l">
              <a:lnSpc>
                <a:spcPts val="3755"/>
              </a:lnSpc>
            </a:pPr>
            <a:r>
              <a:rPr lang="en-US" sz="2372" b="true">
                <a:solidFill>
                  <a:srgbClr val="FFFFFF"/>
                </a:solidFill>
                <a:latin typeface="Montserrat Bold"/>
                <a:ea typeface="Montserrat Bold"/>
                <a:cs typeface="Montserrat Bold"/>
                <a:sym typeface="Montserrat Bold"/>
              </a:rPr>
              <a:t>Step 2 - Growing the MST:</a:t>
            </a:r>
            <a:r>
              <a:rPr lang="en-US" sz="2372">
                <a:solidFill>
                  <a:srgbClr val="FFFFFF"/>
                </a:solidFill>
                <a:latin typeface="Montserrat"/>
                <a:ea typeface="Montserrat"/>
                <a:cs typeface="Montserrat"/>
                <a:sym typeface="Montserrat"/>
              </a:rPr>
              <a:t> Identify the smallest-weight edge that connects a node in the MST to a node outside the MST. Add this edge and the new node to the MST. Repeat this process, expanding the MST by one edge at a time, always choosing the smallest possible connecting edge.</a:t>
            </a:r>
          </a:p>
          <a:p>
            <a:pPr algn="l">
              <a:lnSpc>
                <a:spcPts val="3755"/>
              </a:lnSpc>
            </a:pPr>
          </a:p>
          <a:p>
            <a:pPr algn="l" marL="0" indent="0" lvl="0">
              <a:lnSpc>
                <a:spcPts val="3755"/>
              </a:lnSpc>
              <a:spcBef>
                <a:spcPct val="0"/>
              </a:spcBef>
            </a:pPr>
            <a:r>
              <a:rPr lang="en-US" b="true" sz="2372">
                <a:solidFill>
                  <a:srgbClr val="FFFFFF"/>
                </a:solidFill>
                <a:latin typeface="Montserrat Bold"/>
                <a:ea typeface="Montserrat Bold"/>
                <a:cs typeface="Montserrat Bold"/>
                <a:sym typeface="Montserrat Bold"/>
              </a:rPr>
              <a:t>Step 3 - Termination: </a:t>
            </a:r>
            <a:r>
              <a:rPr lang="en-US" sz="2372">
                <a:solidFill>
                  <a:srgbClr val="FFFFFF"/>
                </a:solidFill>
                <a:latin typeface="Montserrat"/>
                <a:ea typeface="Montserrat"/>
                <a:cs typeface="Montserrat"/>
                <a:sym typeface="Montserrat"/>
              </a:rPr>
              <a:t>The algorithm terminates when all nodes are part of the MST.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5080693"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PRIM-JARNIK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
        <p:nvSpPr>
          <p:cNvPr name="TextBox 10" id="10"/>
          <p:cNvSpPr txBox="true"/>
          <p:nvPr/>
        </p:nvSpPr>
        <p:spPr>
          <a:xfrm rot="0">
            <a:off x="6312466" y="3231639"/>
            <a:ext cx="10121350" cy="6647354"/>
          </a:xfrm>
          <a:prstGeom prst="rect">
            <a:avLst/>
          </a:prstGeom>
        </p:spPr>
        <p:txBody>
          <a:bodyPr anchor="t" rtlCol="false" tIns="0" lIns="0" bIns="0" rIns="0">
            <a:spAutoFit/>
          </a:bodyPr>
          <a:lstStyle/>
          <a:p>
            <a:pPr algn="l">
              <a:lnSpc>
                <a:spcPts val="3755"/>
              </a:lnSpc>
            </a:pPr>
            <a:r>
              <a:rPr lang="en-US" sz="2372" b="true">
                <a:solidFill>
                  <a:srgbClr val="FFFFFF"/>
                </a:solidFill>
                <a:latin typeface="Montserrat Bold"/>
                <a:ea typeface="Montserrat Bold"/>
                <a:cs typeface="Montserrat Bold"/>
                <a:sym typeface="Montserrat Bold"/>
              </a:rPr>
              <a:t>Characteristics of Prim’s Algorithm:</a:t>
            </a:r>
          </a:p>
          <a:p>
            <a:pPr algn="l">
              <a:lnSpc>
                <a:spcPts val="3755"/>
              </a:lnSpc>
            </a:pPr>
          </a:p>
          <a:p>
            <a:pPr algn="l" marL="512201" indent="-256101" lvl="1">
              <a:lnSpc>
                <a:spcPts val="3755"/>
              </a:lnSpc>
              <a:buFont typeface="Arial"/>
              <a:buChar char="•"/>
            </a:pPr>
            <a:r>
              <a:rPr lang="en-US" b="true" sz="2372">
                <a:solidFill>
                  <a:srgbClr val="FFFFFF"/>
                </a:solidFill>
                <a:latin typeface="Montserrat Bold"/>
                <a:ea typeface="Montserrat Bold"/>
                <a:cs typeface="Montserrat Bold"/>
                <a:sym typeface="Montserrat Bold"/>
              </a:rPr>
              <a:t>Time Complexity:</a:t>
            </a:r>
          </a:p>
          <a:p>
            <a:pPr algn="l" marL="1024402" indent="-341467" lvl="2">
              <a:lnSpc>
                <a:spcPts val="3755"/>
              </a:lnSpc>
              <a:buFont typeface="Arial"/>
              <a:buChar char="⚬"/>
            </a:pPr>
            <a:r>
              <a:rPr lang="en-US" sz="2372">
                <a:solidFill>
                  <a:srgbClr val="FFFFFF"/>
                </a:solidFill>
                <a:latin typeface="Montserrat"/>
                <a:ea typeface="Montserrat"/>
                <a:cs typeface="Montserrat"/>
                <a:sym typeface="Montserrat"/>
              </a:rPr>
              <a:t>O(V²) for a simple adjacency matrix and linear scan.</a:t>
            </a:r>
          </a:p>
          <a:p>
            <a:pPr algn="l" marL="1024402" indent="-341467" lvl="2">
              <a:lnSpc>
                <a:spcPts val="3755"/>
              </a:lnSpc>
              <a:buFont typeface="Arial"/>
              <a:buChar char="⚬"/>
            </a:pPr>
            <a:r>
              <a:rPr lang="en-US" sz="2372">
                <a:solidFill>
                  <a:srgbClr val="FFFFFF"/>
                </a:solidFill>
                <a:latin typeface="Montserrat"/>
                <a:ea typeface="Montserrat"/>
                <a:cs typeface="Montserrat"/>
                <a:sym typeface="Montserrat"/>
              </a:rPr>
              <a:t>O(E log V) with an optimized priority queue, where V is the number of vertices and E is the number of edges.</a:t>
            </a:r>
          </a:p>
          <a:p>
            <a:pPr algn="l" marL="512201" indent="-256101" lvl="1">
              <a:lnSpc>
                <a:spcPts val="3755"/>
              </a:lnSpc>
              <a:buFont typeface="Arial"/>
              <a:buChar char="•"/>
            </a:pPr>
            <a:r>
              <a:rPr lang="en-US" b="true" sz="2372">
                <a:solidFill>
                  <a:srgbClr val="FFFFFF"/>
                </a:solidFill>
                <a:latin typeface="Montserrat Bold"/>
                <a:ea typeface="Montserrat Bold"/>
                <a:cs typeface="Montserrat Bold"/>
                <a:sym typeface="Montserrat Bold"/>
              </a:rPr>
              <a:t>Space Complexity: </a:t>
            </a:r>
            <a:r>
              <a:rPr lang="en-US" sz="2372">
                <a:solidFill>
                  <a:srgbClr val="FFFFFF"/>
                </a:solidFill>
                <a:latin typeface="Montserrat"/>
                <a:ea typeface="Montserrat"/>
                <a:cs typeface="Montserrat"/>
                <a:sym typeface="Montserrat"/>
              </a:rPr>
              <a:t>O(V + E) for storing the graph, distance values, and priority queue.</a:t>
            </a:r>
          </a:p>
          <a:p>
            <a:pPr algn="l" marL="512201" indent="-256101" lvl="1">
              <a:lnSpc>
                <a:spcPts val="3755"/>
              </a:lnSpc>
              <a:buFont typeface="Arial"/>
              <a:buChar char="•"/>
            </a:pPr>
            <a:r>
              <a:rPr lang="en-US" b="true" sz="2372">
                <a:solidFill>
                  <a:srgbClr val="FFFFFF"/>
                </a:solidFill>
                <a:latin typeface="Montserrat Bold"/>
                <a:ea typeface="Montserrat Bold"/>
                <a:cs typeface="Montserrat Bold"/>
                <a:sym typeface="Montserrat Bold"/>
              </a:rPr>
              <a:t>Greedy Approach:</a:t>
            </a:r>
            <a:r>
              <a:rPr lang="en-US" sz="2372">
                <a:solidFill>
                  <a:srgbClr val="FFFFFF"/>
                </a:solidFill>
                <a:latin typeface="Montserrat"/>
                <a:ea typeface="Montserrat"/>
                <a:cs typeface="Montserrat"/>
                <a:sym typeface="Montserrat"/>
              </a:rPr>
              <a:t> Prim's Algorithm is greedy because it always picks the smallest available edge</a:t>
            </a:r>
            <a:r>
              <a:rPr lang="en-US" sz="2372">
                <a:solidFill>
                  <a:srgbClr val="FFFFFF"/>
                </a:solidFill>
                <a:latin typeface="Montserrat"/>
                <a:ea typeface="Montserrat"/>
                <a:cs typeface="Montserrat"/>
                <a:sym typeface="Montserrat"/>
              </a:rPr>
              <a:t> that expands the MST without forming a cycle.</a:t>
            </a:r>
          </a:p>
          <a:p>
            <a:pPr algn="l" marL="512201" indent="-256101" lvl="1">
              <a:lnSpc>
                <a:spcPts val="3755"/>
              </a:lnSpc>
              <a:spcBef>
                <a:spcPct val="0"/>
              </a:spcBef>
              <a:buFont typeface="Arial"/>
              <a:buChar char="•"/>
            </a:pPr>
            <a:r>
              <a:rPr lang="en-US" b="true" sz="2372">
                <a:solidFill>
                  <a:srgbClr val="FFFFFF"/>
                </a:solidFill>
                <a:latin typeface="Montserrat Bold"/>
                <a:ea typeface="Montserrat Bold"/>
                <a:cs typeface="Montserrat Bold"/>
                <a:sym typeface="Montserrat Bold"/>
              </a:rPr>
              <a:t>Optimality:</a:t>
            </a:r>
            <a:r>
              <a:rPr lang="en-US" sz="2372">
                <a:solidFill>
                  <a:srgbClr val="FFFFFF"/>
                </a:solidFill>
                <a:latin typeface="Montserrat"/>
                <a:ea typeface="Montserrat"/>
                <a:cs typeface="Montserrat"/>
                <a:sym typeface="Montserrat"/>
              </a:rPr>
              <a:t> It produces an optimal solution for the MST in any connected, weighted, undirected graph.</a:t>
            </a:r>
          </a:p>
          <a:p>
            <a:pPr algn="l" marL="0" indent="0" lvl="0">
              <a:lnSpc>
                <a:spcPts val="3755"/>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5080693"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PRIM-JARNIK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
        <p:nvSpPr>
          <p:cNvPr name="TextBox 10" id="10"/>
          <p:cNvSpPr txBox="true"/>
          <p:nvPr/>
        </p:nvSpPr>
        <p:spPr>
          <a:xfrm rot="0">
            <a:off x="6151101" y="3763403"/>
            <a:ext cx="10121350" cy="4742354"/>
          </a:xfrm>
          <a:prstGeom prst="rect">
            <a:avLst/>
          </a:prstGeom>
        </p:spPr>
        <p:txBody>
          <a:bodyPr anchor="t" rtlCol="false" tIns="0" lIns="0" bIns="0" rIns="0">
            <a:spAutoFit/>
          </a:bodyPr>
          <a:lstStyle/>
          <a:p>
            <a:pPr algn="l">
              <a:lnSpc>
                <a:spcPts val="3755"/>
              </a:lnSpc>
            </a:pPr>
            <a:r>
              <a:rPr lang="en-US" sz="2372">
                <a:solidFill>
                  <a:srgbClr val="FFFFFF"/>
                </a:solidFill>
                <a:latin typeface="Montserrat"/>
                <a:ea typeface="Montserrat"/>
                <a:cs typeface="Montserrat"/>
                <a:sym typeface="Montserrat"/>
              </a:rPr>
              <a:t>Consider a graph with nodes A, B, C, D, and E, and weighted edges as follows:</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(A, B) with weight 2</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(A, C) with weight 3</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(B, C) with weight 1</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(B, D) with weight 5</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(C, D) with weight 4</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(C,</a:t>
            </a:r>
            <a:r>
              <a:rPr lang="en-US" sz="2372">
                <a:solidFill>
                  <a:srgbClr val="FFFFFF"/>
                </a:solidFill>
                <a:latin typeface="Montserrat"/>
                <a:ea typeface="Montserrat"/>
                <a:cs typeface="Montserrat"/>
                <a:sym typeface="Montserrat"/>
              </a:rPr>
              <a:t> E) with weight 6</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(D, E) with weight 7</a:t>
            </a:r>
          </a:p>
          <a:p>
            <a:pPr algn="l" marL="0" indent="0" lvl="0">
              <a:lnSpc>
                <a:spcPts val="3755"/>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11787267"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III. SHORTEST PATH ALGORITHMS</a:t>
            </a:r>
          </a:p>
        </p:txBody>
      </p:sp>
      <p:sp>
        <p:nvSpPr>
          <p:cNvPr name="TextBox 8" id="8"/>
          <p:cNvSpPr txBox="true"/>
          <p:nvPr/>
        </p:nvSpPr>
        <p:spPr>
          <a:xfrm rot="0">
            <a:off x="2923797" y="2614793"/>
            <a:ext cx="5080693"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PRIM-JARNIK ALGORITHMS</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
        <p:nvSpPr>
          <p:cNvPr name="TextBox 10" id="10"/>
          <p:cNvSpPr txBox="true"/>
          <p:nvPr/>
        </p:nvSpPr>
        <p:spPr>
          <a:xfrm rot="0">
            <a:off x="6151101" y="3231639"/>
            <a:ext cx="10121350" cy="6171104"/>
          </a:xfrm>
          <a:prstGeom prst="rect">
            <a:avLst/>
          </a:prstGeom>
        </p:spPr>
        <p:txBody>
          <a:bodyPr anchor="t" rtlCol="false" tIns="0" lIns="0" bIns="0" rIns="0">
            <a:spAutoFit/>
          </a:bodyPr>
          <a:lstStyle/>
          <a:p>
            <a:pPr algn="l">
              <a:lnSpc>
                <a:spcPts val="3755"/>
              </a:lnSpc>
            </a:pPr>
            <a:r>
              <a:rPr lang="en-US" sz="2372">
                <a:solidFill>
                  <a:srgbClr val="FFFFFF"/>
                </a:solidFill>
                <a:latin typeface="Montserrat"/>
                <a:ea typeface="Montserrat"/>
                <a:cs typeface="Montserrat"/>
                <a:sym typeface="Montserrat"/>
              </a:rPr>
              <a:t>Starting from node A:</a:t>
            </a:r>
          </a:p>
          <a:p>
            <a:pPr algn="l">
              <a:lnSpc>
                <a:spcPts val="3755"/>
              </a:lnSpc>
            </a:pP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Add node A to the MST.</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The smallest edge from A is (A, B) with weight 2. Add B to the MST.</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Now, choose the smallest edge connected to either A or B. Edge (B, C) with weight 1 is smallest, so add C.</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Next, choose the smallest edge from nodes A, B, or C to an outside node, which is (C, D) with weight 4.</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Finally, the smallest connecting edge to the last unconnected node (E) is (C, E) with weight 6.</a:t>
            </a:r>
          </a:p>
          <a:p>
            <a:pPr algn="l" marL="512201" indent="-256101" lvl="1">
              <a:lnSpc>
                <a:spcPts val="3755"/>
              </a:lnSpc>
              <a:buFont typeface="Arial"/>
              <a:buChar char="•"/>
            </a:pPr>
            <a:r>
              <a:rPr lang="en-US" sz="2372">
                <a:solidFill>
                  <a:srgbClr val="FFFFFF"/>
                </a:solidFill>
                <a:latin typeface="Montserrat"/>
                <a:ea typeface="Montserrat"/>
                <a:cs typeface="Montserrat"/>
                <a:sym typeface="Montserrat"/>
              </a:rPr>
              <a:t>The MST includes nodes {A, B, C, D, E} and edges {(A, B), (B, C), (C, D), (C, E)} with a total weight of 13.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AutoShape 2" id="2"/>
          <p:cNvSpPr/>
          <p:nvPr/>
        </p:nvSpPr>
        <p:spPr>
          <a:xfrm>
            <a:off x="1676081" y="3562068"/>
            <a:ext cx="1322946" cy="0"/>
          </a:xfrm>
          <a:prstGeom prst="line">
            <a:avLst/>
          </a:prstGeom>
          <a:ln cap="flat" w="9525">
            <a:solidFill>
              <a:srgbClr val="FFFFFF"/>
            </a:solidFill>
            <a:prstDash val="solid"/>
            <a:headEnd type="none" len="sm" w="sm"/>
            <a:tailEnd type="none" len="sm" w="sm"/>
          </a:ln>
        </p:spPr>
      </p:sp>
      <p:sp>
        <p:nvSpPr>
          <p:cNvPr name="Freeform 3" id="3"/>
          <p:cNvSpPr/>
          <p:nvPr/>
        </p:nvSpPr>
        <p:spPr>
          <a:xfrm flipH="false" flipV="false" rot="0">
            <a:off x="13739477" y="-1646265"/>
            <a:ext cx="9888632" cy="9959176"/>
          </a:xfrm>
          <a:custGeom>
            <a:avLst/>
            <a:gdLst/>
            <a:ahLst/>
            <a:cxnLst/>
            <a:rect r="r" b="b" t="t" l="l"/>
            <a:pathLst>
              <a:path h="9959176" w="9888632">
                <a:moveTo>
                  <a:pt x="0" y="0"/>
                </a:moveTo>
                <a:lnTo>
                  <a:pt x="9888632" y="0"/>
                </a:lnTo>
                <a:lnTo>
                  <a:pt x="9888632" y="9959176"/>
                </a:lnTo>
                <a:lnTo>
                  <a:pt x="0" y="99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0689336">
            <a:off x="12755531" y="1170537"/>
            <a:ext cx="8975178" cy="10028131"/>
          </a:xfrm>
          <a:custGeom>
            <a:avLst/>
            <a:gdLst/>
            <a:ahLst/>
            <a:cxnLst/>
            <a:rect r="r" b="b" t="t" l="l"/>
            <a:pathLst>
              <a:path h="10028131" w="8975178">
                <a:moveTo>
                  <a:pt x="0" y="0"/>
                </a:moveTo>
                <a:lnTo>
                  <a:pt x="8975177" y="0"/>
                </a:lnTo>
                <a:lnTo>
                  <a:pt x="8975177" y="10028131"/>
                </a:lnTo>
                <a:lnTo>
                  <a:pt x="0" y="10028131"/>
                </a:lnTo>
                <a:lnTo>
                  <a:pt x="0" y="0"/>
                </a:lnTo>
                <a:close/>
              </a:path>
            </a:pathLst>
          </a:custGeom>
          <a:blipFill>
            <a:blip r:embed="rId4"/>
            <a:stretch>
              <a:fillRect l="0" t="0" r="0" b="0"/>
            </a:stretch>
          </a:blipFill>
        </p:spPr>
      </p:sp>
      <p:sp>
        <p:nvSpPr>
          <p:cNvPr name="TextBox 5" id="5"/>
          <p:cNvSpPr txBox="true"/>
          <p:nvPr/>
        </p:nvSpPr>
        <p:spPr>
          <a:xfrm rot="0">
            <a:off x="1676081" y="933450"/>
            <a:ext cx="10305247" cy="846988"/>
          </a:xfrm>
          <a:prstGeom prst="rect">
            <a:avLst/>
          </a:prstGeom>
        </p:spPr>
        <p:txBody>
          <a:bodyPr anchor="t" rtlCol="false" tIns="0" lIns="0" bIns="0" rIns="0">
            <a:spAutoFit/>
          </a:bodyPr>
          <a:lstStyle/>
          <a:p>
            <a:pPr algn="l">
              <a:lnSpc>
                <a:spcPts val="6936"/>
              </a:lnSpc>
            </a:pPr>
            <a:r>
              <a:rPr lang="en-US" b="true" sz="4954" spc="193">
                <a:solidFill>
                  <a:srgbClr val="EA9267"/>
                </a:solidFill>
                <a:latin typeface="Montserrat Bold"/>
                <a:ea typeface="Montserrat Bold"/>
                <a:cs typeface="Montserrat Bold"/>
                <a:sym typeface="Montserrat Bold"/>
              </a:rPr>
              <a:t>I. DSA &amp; ADT</a:t>
            </a:r>
          </a:p>
        </p:txBody>
      </p:sp>
      <p:sp>
        <p:nvSpPr>
          <p:cNvPr name="TextBox 6" id="6"/>
          <p:cNvSpPr txBox="true"/>
          <p:nvPr/>
        </p:nvSpPr>
        <p:spPr>
          <a:xfrm rot="0">
            <a:off x="1676081" y="2107380"/>
            <a:ext cx="10920396" cy="1059400"/>
          </a:xfrm>
          <a:prstGeom prst="rect">
            <a:avLst/>
          </a:prstGeom>
        </p:spPr>
        <p:txBody>
          <a:bodyPr anchor="t" rtlCol="false" tIns="0" lIns="0" bIns="0" rIns="0">
            <a:spAutoFit/>
          </a:bodyPr>
          <a:lstStyle/>
          <a:p>
            <a:pPr algn="l" marL="0" indent="0" lvl="0">
              <a:lnSpc>
                <a:spcPts val="2877"/>
              </a:lnSpc>
              <a:spcBef>
                <a:spcPct val="0"/>
              </a:spcBef>
            </a:pPr>
            <a:r>
              <a:rPr lang="en-US" sz="1817">
                <a:solidFill>
                  <a:srgbClr val="FFFFFF"/>
                </a:solidFill>
                <a:latin typeface="Montserrat Light"/>
                <a:ea typeface="Montserrat Light"/>
                <a:cs typeface="Montserrat Light"/>
                <a:sym typeface="Montserrat Light"/>
              </a:rPr>
              <a:t>Data Structures and Algorithms (DSA) are essential for efficient problem-solving in computing, while Abstract Data Types (ADTs) define the high-level behavior of data structures, enabling organized and optimized solutions.</a:t>
            </a:r>
          </a:p>
        </p:txBody>
      </p:sp>
      <p:sp>
        <p:nvSpPr>
          <p:cNvPr name="TextBox 7" id="7"/>
          <p:cNvSpPr txBox="true"/>
          <p:nvPr/>
        </p:nvSpPr>
        <p:spPr>
          <a:xfrm rot="0">
            <a:off x="1676081" y="4922058"/>
            <a:ext cx="13797578" cy="5041965"/>
          </a:xfrm>
          <a:prstGeom prst="rect">
            <a:avLst/>
          </a:prstGeom>
        </p:spPr>
        <p:txBody>
          <a:bodyPr anchor="t" rtlCol="false" tIns="0" lIns="0" bIns="0" rIns="0">
            <a:spAutoFit/>
          </a:bodyPr>
          <a:lstStyle/>
          <a:p>
            <a:pPr algn="l">
              <a:lnSpc>
                <a:spcPts val="3099"/>
              </a:lnSpc>
            </a:pPr>
            <a:r>
              <a:rPr lang="en-US" sz="1791">
                <a:solidFill>
                  <a:srgbClr val="F9EEE7"/>
                </a:solidFill>
                <a:latin typeface="Montserrat"/>
                <a:ea typeface="Montserrat"/>
                <a:cs typeface="Montserrat"/>
                <a:sym typeface="Montserrat"/>
              </a:rPr>
              <a:t>DSA stands for Data Structures and Algorithms, which are foundational concepts in computer science and software engineering. Here’s a breakdown:</a:t>
            </a:r>
          </a:p>
          <a:p>
            <a:pPr algn="l">
              <a:lnSpc>
                <a:spcPts val="3099"/>
              </a:lnSpc>
            </a:pPr>
          </a:p>
          <a:p>
            <a:pPr algn="l" marL="386781" indent="-193390" lvl="1">
              <a:lnSpc>
                <a:spcPts val="3099"/>
              </a:lnSpc>
              <a:buFont typeface="Arial"/>
              <a:buChar char="•"/>
            </a:pPr>
            <a:r>
              <a:rPr lang="en-US" b="true" sz="1791">
                <a:solidFill>
                  <a:srgbClr val="F9EEE7"/>
                </a:solidFill>
                <a:latin typeface="Montserrat Bold"/>
                <a:ea typeface="Montserrat Bold"/>
                <a:cs typeface="Montserrat Bold"/>
                <a:sym typeface="Montserrat Bold"/>
              </a:rPr>
              <a:t>Data Structures:</a:t>
            </a:r>
            <a:r>
              <a:rPr lang="en-US" sz="1791">
                <a:solidFill>
                  <a:srgbClr val="F9EEE7"/>
                </a:solidFill>
                <a:latin typeface="Montserrat"/>
                <a:ea typeface="Montserrat"/>
                <a:cs typeface="Montserrat"/>
                <a:sym typeface="Montserrat"/>
              </a:rPr>
              <a:t> These are ways of organizing and storing data in a computer so it can be accessed and modified efficiently. Common data structures include arrays, linked lists, stacks, queues, trees, graphs, and hash tables. Each structure is optimized for certain operations and helps in solving different types of computational problems.</a:t>
            </a:r>
          </a:p>
          <a:p>
            <a:pPr algn="l">
              <a:lnSpc>
                <a:spcPts val="3099"/>
              </a:lnSpc>
            </a:pPr>
          </a:p>
          <a:p>
            <a:pPr algn="l" marL="386781" indent="-193390" lvl="1">
              <a:lnSpc>
                <a:spcPts val="3099"/>
              </a:lnSpc>
              <a:buFont typeface="Arial"/>
              <a:buChar char="•"/>
            </a:pPr>
            <a:r>
              <a:rPr lang="en-US" b="true" sz="1791">
                <a:solidFill>
                  <a:srgbClr val="F9EEE7"/>
                </a:solidFill>
                <a:latin typeface="Montserrat Bold"/>
                <a:ea typeface="Montserrat Bold"/>
                <a:cs typeface="Montserrat Bold"/>
                <a:sym typeface="Montserrat Bold"/>
              </a:rPr>
              <a:t>Algorithms: </a:t>
            </a:r>
            <a:r>
              <a:rPr lang="en-US" sz="1791">
                <a:solidFill>
                  <a:srgbClr val="F9EEE7"/>
                </a:solidFill>
                <a:latin typeface="Montserrat"/>
                <a:ea typeface="Montserrat"/>
                <a:cs typeface="Montserrat"/>
                <a:sym typeface="Montserrat"/>
              </a:rPr>
              <a:t>These are step-by-step instructions or rules for performing a task or solving a problem. Algorithms work with data structures to perform specific operations like sorting, searching, traversing, or optimizing. Some examples include sorting algorithms (like QuickSort, MergeSort), searching algorithms (like Binary Search), and algorithms for pathfinding (like Dijkstra’s).</a:t>
            </a:r>
          </a:p>
          <a:p>
            <a:pPr algn="l">
              <a:lnSpc>
                <a:spcPts val="3099"/>
              </a:lnSpc>
            </a:pPr>
          </a:p>
          <a:p>
            <a:pPr algn="l">
              <a:lnSpc>
                <a:spcPts val="3099"/>
              </a:lnSpc>
            </a:pPr>
          </a:p>
        </p:txBody>
      </p:sp>
      <p:sp>
        <p:nvSpPr>
          <p:cNvPr name="TextBox 8" id="8"/>
          <p:cNvSpPr txBox="true"/>
          <p:nvPr/>
        </p:nvSpPr>
        <p:spPr>
          <a:xfrm rot="0">
            <a:off x="2999027" y="4024550"/>
            <a:ext cx="4719916" cy="446064"/>
          </a:xfrm>
          <a:prstGeom prst="rect">
            <a:avLst/>
          </a:prstGeom>
        </p:spPr>
        <p:txBody>
          <a:bodyPr anchor="t" rtlCol="false" tIns="0" lIns="0" bIns="0" rIns="0">
            <a:spAutoFit/>
          </a:bodyPr>
          <a:lstStyle/>
          <a:p>
            <a:pPr algn="l">
              <a:lnSpc>
                <a:spcPts val="3741"/>
              </a:lnSpc>
            </a:pPr>
            <a:r>
              <a:rPr lang="en-US" b="true" sz="2477">
                <a:solidFill>
                  <a:srgbClr val="F7F3F2"/>
                </a:solidFill>
                <a:latin typeface="Montserrat Bold"/>
                <a:ea typeface="Montserrat Bold"/>
                <a:cs typeface="Montserrat Bold"/>
                <a:sym typeface="Montserrat Bold"/>
              </a:rPr>
              <a:t>WHAT IS DSA?</a:t>
            </a:r>
          </a:p>
        </p:txBody>
      </p:sp>
      <p:sp>
        <p:nvSpPr>
          <p:cNvPr name="TextBox 9" id="9"/>
          <p:cNvSpPr txBox="true"/>
          <p:nvPr/>
        </p:nvSpPr>
        <p:spPr>
          <a:xfrm rot="0">
            <a:off x="1676081" y="3554057"/>
            <a:ext cx="1824721" cy="1282275"/>
          </a:xfrm>
          <a:prstGeom prst="rect">
            <a:avLst/>
          </a:prstGeom>
        </p:spPr>
        <p:txBody>
          <a:bodyPr anchor="t" rtlCol="false" tIns="0" lIns="0" bIns="0" rIns="0">
            <a:spAutoFit/>
          </a:bodyPr>
          <a:lstStyle/>
          <a:p>
            <a:pPr algn="l">
              <a:lnSpc>
                <a:spcPts val="10665"/>
              </a:lnSpc>
            </a:pPr>
            <a:r>
              <a:rPr lang="en-US" b="true" sz="7255">
                <a:solidFill>
                  <a:srgbClr val="EA9267"/>
                </a:solidFill>
                <a:latin typeface="Montserrat Ultra-Bold"/>
                <a:ea typeface="Montserrat Ultra-Bold"/>
                <a:cs typeface="Montserrat Ultra-Bold"/>
                <a:sym typeface="Montserrat Ultra-Bold"/>
              </a:rPr>
              <a:t>01</a:t>
            </a:r>
          </a:p>
        </p:txBody>
      </p:sp>
      <p:sp>
        <p:nvSpPr>
          <p:cNvPr name="Freeform 10" id="10"/>
          <p:cNvSpPr/>
          <p:nvPr/>
        </p:nvSpPr>
        <p:spPr>
          <a:xfrm flipH="false" flipV="false" rot="-10633159">
            <a:off x="-8265495" y="951522"/>
            <a:ext cx="9888632" cy="9959176"/>
          </a:xfrm>
          <a:custGeom>
            <a:avLst/>
            <a:gdLst/>
            <a:ahLst/>
            <a:cxnLst/>
            <a:rect r="r" b="b" t="t" l="l"/>
            <a:pathLst>
              <a:path h="9959176" w="9888632">
                <a:moveTo>
                  <a:pt x="0" y="0"/>
                </a:moveTo>
                <a:lnTo>
                  <a:pt x="9888632" y="0"/>
                </a:lnTo>
                <a:lnTo>
                  <a:pt x="9888632" y="9959176"/>
                </a:lnTo>
                <a:lnTo>
                  <a:pt x="0" y="99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5469527">
            <a:off x="13777439" y="3645056"/>
            <a:ext cx="10151296" cy="5020035"/>
          </a:xfrm>
          <a:custGeom>
            <a:avLst/>
            <a:gdLst/>
            <a:ahLst/>
            <a:cxnLst/>
            <a:rect r="r" b="b" t="t" l="l"/>
            <a:pathLst>
              <a:path h="5020035" w="10151296">
                <a:moveTo>
                  <a:pt x="0" y="0"/>
                </a:moveTo>
                <a:lnTo>
                  <a:pt x="10151296" y="0"/>
                </a:lnTo>
                <a:lnTo>
                  <a:pt x="10151296" y="5020035"/>
                </a:lnTo>
                <a:lnTo>
                  <a:pt x="0" y="5020035"/>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5437769">
            <a:off x="-5508075" y="4288992"/>
            <a:ext cx="10908441" cy="5394460"/>
          </a:xfrm>
          <a:custGeom>
            <a:avLst/>
            <a:gdLst/>
            <a:ahLst/>
            <a:cxnLst/>
            <a:rect r="r" b="b" t="t" l="l"/>
            <a:pathLst>
              <a:path h="5394460" w="10908441">
                <a:moveTo>
                  <a:pt x="0" y="0"/>
                </a:moveTo>
                <a:lnTo>
                  <a:pt x="10908441" y="0"/>
                </a:lnTo>
                <a:lnTo>
                  <a:pt x="10908441" y="5394459"/>
                </a:lnTo>
                <a:lnTo>
                  <a:pt x="0" y="539445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5824471" y="-2981378"/>
            <a:ext cx="6409034" cy="6409034"/>
          </a:xfrm>
          <a:custGeom>
            <a:avLst/>
            <a:gdLst/>
            <a:ahLst/>
            <a:cxnLst/>
            <a:rect r="r" b="b" t="t" l="l"/>
            <a:pathLst>
              <a:path h="6409034" w="6409034">
                <a:moveTo>
                  <a:pt x="0" y="0"/>
                </a:moveTo>
                <a:lnTo>
                  <a:pt x="6409035" y="0"/>
                </a:lnTo>
                <a:lnTo>
                  <a:pt x="6409035" y="6409035"/>
                </a:lnTo>
                <a:lnTo>
                  <a:pt x="0" y="6409035"/>
                </a:lnTo>
                <a:lnTo>
                  <a:pt x="0" y="0"/>
                </a:lnTo>
                <a:close/>
              </a:path>
            </a:pathLst>
          </a:custGeom>
          <a:blipFill>
            <a:blip r:embed="rId6"/>
            <a:stretch>
              <a:fillRect l="0" t="0" r="0" b="0"/>
            </a:stretch>
          </a:blipFill>
        </p:spPr>
      </p:sp>
      <p:sp>
        <p:nvSpPr>
          <p:cNvPr name="Freeform 5" id="5"/>
          <p:cNvSpPr/>
          <p:nvPr/>
        </p:nvSpPr>
        <p:spPr>
          <a:xfrm flipH="false" flipV="false" rot="7676076">
            <a:off x="-5266249" y="-3327390"/>
            <a:ext cx="8829691" cy="9934955"/>
          </a:xfrm>
          <a:custGeom>
            <a:avLst/>
            <a:gdLst/>
            <a:ahLst/>
            <a:cxnLst/>
            <a:rect r="r" b="b" t="t" l="l"/>
            <a:pathLst>
              <a:path h="9934955" w="8829691">
                <a:moveTo>
                  <a:pt x="0" y="0"/>
                </a:moveTo>
                <a:lnTo>
                  <a:pt x="8829692" y="0"/>
                </a:lnTo>
                <a:lnTo>
                  <a:pt x="8829692" y="9934955"/>
                </a:lnTo>
                <a:lnTo>
                  <a:pt x="0" y="9934955"/>
                </a:lnTo>
                <a:lnTo>
                  <a:pt x="0" y="0"/>
                </a:lnTo>
                <a:close/>
              </a:path>
            </a:pathLst>
          </a:custGeom>
          <a:blipFill>
            <a:blip r:embed="rId7"/>
            <a:stretch>
              <a:fillRect l="0" t="0" r="0" b="0"/>
            </a:stretch>
          </a:blipFill>
        </p:spPr>
      </p:sp>
      <p:sp>
        <p:nvSpPr>
          <p:cNvPr name="Freeform 6" id="6"/>
          <p:cNvSpPr/>
          <p:nvPr/>
        </p:nvSpPr>
        <p:spPr>
          <a:xfrm flipH="false" flipV="false" rot="0">
            <a:off x="9144000" y="-2981378"/>
            <a:ext cx="10979074" cy="6409034"/>
          </a:xfrm>
          <a:custGeom>
            <a:avLst/>
            <a:gdLst/>
            <a:ahLst/>
            <a:cxnLst/>
            <a:rect r="r" b="b" t="t" l="l"/>
            <a:pathLst>
              <a:path h="6409034" w="10979074">
                <a:moveTo>
                  <a:pt x="0" y="0"/>
                </a:moveTo>
                <a:lnTo>
                  <a:pt x="10979074" y="0"/>
                </a:lnTo>
                <a:lnTo>
                  <a:pt x="10979074" y="6409035"/>
                </a:lnTo>
                <a:lnTo>
                  <a:pt x="0" y="6409035"/>
                </a:lnTo>
                <a:lnTo>
                  <a:pt x="0" y="0"/>
                </a:lnTo>
                <a:close/>
              </a:path>
            </a:pathLst>
          </a:custGeom>
          <a:blipFill>
            <a:blip r:embed="rId8">
              <a:alphaModFix amt="70000"/>
            </a:blip>
            <a:stretch>
              <a:fillRect l="0" t="0" r="0" b="0"/>
            </a:stretch>
          </a:blipFill>
        </p:spPr>
      </p:sp>
      <p:sp>
        <p:nvSpPr>
          <p:cNvPr name="AutoShape 7" id="7"/>
          <p:cNvSpPr/>
          <p:nvPr/>
        </p:nvSpPr>
        <p:spPr>
          <a:xfrm>
            <a:off x="7917277" y="3945013"/>
            <a:ext cx="2453446" cy="0"/>
          </a:xfrm>
          <a:prstGeom prst="line">
            <a:avLst/>
          </a:prstGeom>
          <a:ln cap="flat" w="19050">
            <a:solidFill>
              <a:srgbClr val="EA9267"/>
            </a:solidFill>
            <a:prstDash val="solid"/>
            <a:headEnd type="none" len="sm" w="sm"/>
            <a:tailEnd type="none" len="sm" w="sm"/>
          </a:ln>
        </p:spPr>
      </p:sp>
      <p:sp>
        <p:nvSpPr>
          <p:cNvPr name="TextBox 8" id="8"/>
          <p:cNvSpPr txBox="true"/>
          <p:nvPr/>
        </p:nvSpPr>
        <p:spPr>
          <a:xfrm rot="0">
            <a:off x="2299932" y="4249813"/>
            <a:ext cx="13688136" cy="4339016"/>
          </a:xfrm>
          <a:prstGeom prst="rect">
            <a:avLst/>
          </a:prstGeom>
        </p:spPr>
        <p:txBody>
          <a:bodyPr anchor="t" rtlCol="false" tIns="0" lIns="0" bIns="0" rIns="0">
            <a:spAutoFit/>
          </a:bodyPr>
          <a:lstStyle/>
          <a:p>
            <a:pPr algn="just" marL="0" indent="0" lvl="0">
              <a:lnSpc>
                <a:spcPts val="3862"/>
              </a:lnSpc>
              <a:spcBef>
                <a:spcPct val="0"/>
              </a:spcBef>
            </a:pPr>
            <a:r>
              <a:rPr lang="en-US" sz="2439">
                <a:solidFill>
                  <a:srgbClr val="FFFFFF"/>
                </a:solidFill>
                <a:latin typeface="Montserrat Light"/>
                <a:ea typeface="Montserrat Light"/>
                <a:cs typeface="Montserrat Light"/>
                <a:sym typeface="Montserrat Light"/>
              </a:rPr>
              <a:t>In summary, Data Structures and Algorithms (DSA) and Abstract Data Types (ADT) form the backbone of effective problem-solving in computer science and software development. DSA provides the tools and techniques to efficiently organize, manage, and process data, directly impacting the performance and scalability of applications. Meanwhile, ADTs serve as high-level templates that define data behavior without binding it to specific implementations, allowing flexibility and clear abstraction in code. Together, DSA and ADT enable developers to write efficient, adaptable, and maintainable code, providing a strong foundation for tackling complex computational tasks across various domains.</a:t>
            </a:r>
          </a:p>
        </p:txBody>
      </p:sp>
      <p:sp>
        <p:nvSpPr>
          <p:cNvPr name="TextBox 9" id="9"/>
          <p:cNvSpPr txBox="true"/>
          <p:nvPr/>
        </p:nvSpPr>
        <p:spPr>
          <a:xfrm rot="0">
            <a:off x="4637356" y="1803655"/>
            <a:ext cx="9013288" cy="1755356"/>
          </a:xfrm>
          <a:prstGeom prst="rect">
            <a:avLst/>
          </a:prstGeom>
        </p:spPr>
        <p:txBody>
          <a:bodyPr anchor="t" rtlCol="false" tIns="0" lIns="0" bIns="0" rIns="0">
            <a:spAutoFit/>
          </a:bodyPr>
          <a:lstStyle/>
          <a:p>
            <a:pPr algn="ctr">
              <a:lnSpc>
                <a:spcPts val="6944"/>
              </a:lnSpc>
            </a:pPr>
            <a:r>
              <a:rPr lang="en-US" b="true" sz="5555" spc="216">
                <a:solidFill>
                  <a:srgbClr val="EA9267"/>
                </a:solidFill>
                <a:latin typeface="Montserrat Bold"/>
                <a:ea typeface="Montserrat Bold"/>
                <a:cs typeface="Montserrat Bold"/>
                <a:sym typeface="Montserrat Bold"/>
              </a:rPr>
              <a:t>CONCLUSION AND KEY TAKEAWAYS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AutoShape 2" id="2"/>
          <p:cNvSpPr/>
          <p:nvPr/>
        </p:nvSpPr>
        <p:spPr>
          <a:xfrm>
            <a:off x="1676081" y="3562068"/>
            <a:ext cx="1322946" cy="0"/>
          </a:xfrm>
          <a:prstGeom prst="line">
            <a:avLst/>
          </a:prstGeom>
          <a:ln cap="flat" w="9525">
            <a:solidFill>
              <a:srgbClr val="FFFFFF"/>
            </a:solidFill>
            <a:prstDash val="solid"/>
            <a:headEnd type="none" len="sm" w="sm"/>
            <a:tailEnd type="none" len="sm" w="sm"/>
          </a:ln>
        </p:spPr>
      </p:sp>
      <p:sp>
        <p:nvSpPr>
          <p:cNvPr name="Freeform 3" id="3"/>
          <p:cNvSpPr/>
          <p:nvPr/>
        </p:nvSpPr>
        <p:spPr>
          <a:xfrm flipH="false" flipV="false" rot="0">
            <a:off x="14479217" y="-1244556"/>
            <a:ext cx="9888632" cy="9959176"/>
          </a:xfrm>
          <a:custGeom>
            <a:avLst/>
            <a:gdLst/>
            <a:ahLst/>
            <a:cxnLst/>
            <a:rect r="r" b="b" t="t" l="l"/>
            <a:pathLst>
              <a:path h="9959176" w="9888632">
                <a:moveTo>
                  <a:pt x="0" y="0"/>
                </a:moveTo>
                <a:lnTo>
                  <a:pt x="9888632" y="0"/>
                </a:lnTo>
                <a:lnTo>
                  <a:pt x="9888632" y="9959176"/>
                </a:lnTo>
                <a:lnTo>
                  <a:pt x="0" y="99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0689336">
            <a:off x="12771711" y="1433899"/>
            <a:ext cx="8975178" cy="10028131"/>
          </a:xfrm>
          <a:custGeom>
            <a:avLst/>
            <a:gdLst/>
            <a:ahLst/>
            <a:cxnLst/>
            <a:rect r="r" b="b" t="t" l="l"/>
            <a:pathLst>
              <a:path h="10028131" w="8975178">
                <a:moveTo>
                  <a:pt x="0" y="0"/>
                </a:moveTo>
                <a:lnTo>
                  <a:pt x="8975178" y="0"/>
                </a:lnTo>
                <a:lnTo>
                  <a:pt x="8975178" y="10028131"/>
                </a:lnTo>
                <a:lnTo>
                  <a:pt x="0" y="10028131"/>
                </a:lnTo>
                <a:lnTo>
                  <a:pt x="0" y="0"/>
                </a:lnTo>
                <a:close/>
              </a:path>
            </a:pathLst>
          </a:custGeom>
          <a:blipFill>
            <a:blip r:embed="rId4"/>
            <a:stretch>
              <a:fillRect l="0" t="0" r="0" b="0"/>
            </a:stretch>
          </a:blipFill>
        </p:spPr>
      </p:sp>
      <p:sp>
        <p:nvSpPr>
          <p:cNvPr name="TextBox 5" id="5"/>
          <p:cNvSpPr txBox="true"/>
          <p:nvPr/>
        </p:nvSpPr>
        <p:spPr>
          <a:xfrm rot="0">
            <a:off x="1676081" y="933450"/>
            <a:ext cx="10305247" cy="846988"/>
          </a:xfrm>
          <a:prstGeom prst="rect">
            <a:avLst/>
          </a:prstGeom>
        </p:spPr>
        <p:txBody>
          <a:bodyPr anchor="t" rtlCol="false" tIns="0" lIns="0" bIns="0" rIns="0">
            <a:spAutoFit/>
          </a:bodyPr>
          <a:lstStyle/>
          <a:p>
            <a:pPr algn="l">
              <a:lnSpc>
                <a:spcPts val="6936"/>
              </a:lnSpc>
            </a:pPr>
            <a:r>
              <a:rPr lang="en-US" b="true" sz="4954" spc="193">
                <a:solidFill>
                  <a:srgbClr val="EA9267"/>
                </a:solidFill>
                <a:latin typeface="Montserrat Bold"/>
                <a:ea typeface="Montserrat Bold"/>
                <a:cs typeface="Montserrat Bold"/>
                <a:sym typeface="Montserrat Bold"/>
              </a:rPr>
              <a:t>I. DSA &amp; ADT</a:t>
            </a:r>
          </a:p>
        </p:txBody>
      </p:sp>
      <p:sp>
        <p:nvSpPr>
          <p:cNvPr name="TextBox 6" id="6"/>
          <p:cNvSpPr txBox="true"/>
          <p:nvPr/>
        </p:nvSpPr>
        <p:spPr>
          <a:xfrm rot="0">
            <a:off x="1676081" y="2107380"/>
            <a:ext cx="10920396" cy="1059400"/>
          </a:xfrm>
          <a:prstGeom prst="rect">
            <a:avLst/>
          </a:prstGeom>
        </p:spPr>
        <p:txBody>
          <a:bodyPr anchor="t" rtlCol="false" tIns="0" lIns="0" bIns="0" rIns="0">
            <a:spAutoFit/>
          </a:bodyPr>
          <a:lstStyle/>
          <a:p>
            <a:pPr algn="l" marL="0" indent="0" lvl="0">
              <a:lnSpc>
                <a:spcPts val="2877"/>
              </a:lnSpc>
              <a:spcBef>
                <a:spcPct val="0"/>
              </a:spcBef>
            </a:pPr>
            <a:r>
              <a:rPr lang="en-US" sz="1817">
                <a:solidFill>
                  <a:srgbClr val="FFFFFF"/>
                </a:solidFill>
                <a:latin typeface="Montserrat Light"/>
                <a:ea typeface="Montserrat Light"/>
                <a:cs typeface="Montserrat Light"/>
                <a:sym typeface="Montserrat Light"/>
              </a:rPr>
              <a:t>Data Structures and Algorithms (DSA) are essential for efficient problem-solving in computing, while Abstract Data Types (ADTs) define the high-level behavior of data structures, enabling organized and optimized solutions.</a:t>
            </a:r>
          </a:p>
        </p:txBody>
      </p:sp>
      <p:sp>
        <p:nvSpPr>
          <p:cNvPr name="TextBox 7" id="7"/>
          <p:cNvSpPr txBox="true"/>
          <p:nvPr/>
        </p:nvSpPr>
        <p:spPr>
          <a:xfrm rot="0">
            <a:off x="1676081" y="4922058"/>
            <a:ext cx="13797578" cy="3479865"/>
          </a:xfrm>
          <a:prstGeom prst="rect">
            <a:avLst/>
          </a:prstGeom>
        </p:spPr>
        <p:txBody>
          <a:bodyPr anchor="t" rtlCol="false" tIns="0" lIns="0" bIns="0" rIns="0">
            <a:spAutoFit/>
          </a:bodyPr>
          <a:lstStyle/>
          <a:p>
            <a:pPr algn="l">
              <a:lnSpc>
                <a:spcPts val="3099"/>
              </a:lnSpc>
            </a:pPr>
            <a:r>
              <a:rPr lang="en-US" sz="1791">
                <a:solidFill>
                  <a:srgbClr val="F9EEE7"/>
                </a:solidFill>
                <a:latin typeface="Montserrat"/>
                <a:ea typeface="Montserrat"/>
                <a:cs typeface="Montserrat"/>
                <a:sym typeface="Montserrat"/>
              </a:rPr>
              <a:t>An Abstract Data Type (ADT) is a model for a data structure that defines the data type purely in terms of its behavior from the user's perspective, without specifying how it’s implemented. An ADT focuses on what operations are allowed on the data and what their behavior should be. For example:</a:t>
            </a:r>
          </a:p>
          <a:p>
            <a:pPr algn="l">
              <a:lnSpc>
                <a:spcPts val="3099"/>
              </a:lnSpc>
            </a:pPr>
          </a:p>
          <a:p>
            <a:pPr algn="l" marL="386781" indent="-193390" lvl="1">
              <a:lnSpc>
                <a:spcPts val="3099"/>
              </a:lnSpc>
              <a:buFont typeface="Arial"/>
              <a:buChar char="•"/>
            </a:pPr>
            <a:r>
              <a:rPr lang="en-US" sz="1791">
                <a:solidFill>
                  <a:srgbClr val="F9EEE7"/>
                </a:solidFill>
                <a:latin typeface="Montserrat"/>
                <a:ea typeface="Montserrat"/>
                <a:cs typeface="Montserrat"/>
                <a:sym typeface="Montserrat"/>
              </a:rPr>
              <a:t>A Stack ADT allows operations like push (add an item), pop (remove the top item), and peek (view the top item without removing it).</a:t>
            </a:r>
          </a:p>
          <a:p>
            <a:pPr algn="l">
              <a:lnSpc>
                <a:spcPts val="3099"/>
              </a:lnSpc>
            </a:pPr>
          </a:p>
          <a:p>
            <a:pPr algn="l" marL="386781" indent="-193390" lvl="1">
              <a:lnSpc>
                <a:spcPts val="3099"/>
              </a:lnSpc>
              <a:buFont typeface="Arial"/>
              <a:buChar char="•"/>
            </a:pPr>
            <a:r>
              <a:rPr lang="en-US" sz="1791">
                <a:solidFill>
                  <a:srgbClr val="F9EEE7"/>
                </a:solidFill>
                <a:latin typeface="Montserrat"/>
                <a:ea typeface="Montserrat"/>
                <a:cs typeface="Montserrat"/>
                <a:sym typeface="Montserrat"/>
              </a:rPr>
              <a:t>A Queue ADT allows operations like enqueue (add an item at the end) and dequeue (remove the item at the front).</a:t>
            </a:r>
          </a:p>
          <a:p>
            <a:pPr algn="l">
              <a:lnSpc>
                <a:spcPts val="3099"/>
              </a:lnSpc>
            </a:pPr>
          </a:p>
        </p:txBody>
      </p:sp>
      <p:sp>
        <p:nvSpPr>
          <p:cNvPr name="TextBox 8" id="8"/>
          <p:cNvSpPr txBox="true"/>
          <p:nvPr/>
        </p:nvSpPr>
        <p:spPr>
          <a:xfrm rot="0">
            <a:off x="2999027" y="4024550"/>
            <a:ext cx="4719916" cy="446064"/>
          </a:xfrm>
          <a:prstGeom prst="rect">
            <a:avLst/>
          </a:prstGeom>
        </p:spPr>
        <p:txBody>
          <a:bodyPr anchor="t" rtlCol="false" tIns="0" lIns="0" bIns="0" rIns="0">
            <a:spAutoFit/>
          </a:bodyPr>
          <a:lstStyle/>
          <a:p>
            <a:pPr algn="l">
              <a:lnSpc>
                <a:spcPts val="3741"/>
              </a:lnSpc>
            </a:pPr>
            <a:r>
              <a:rPr lang="en-US" b="true" sz="2477">
                <a:solidFill>
                  <a:srgbClr val="F7F3F2"/>
                </a:solidFill>
                <a:latin typeface="Montserrat Bold"/>
                <a:ea typeface="Montserrat Bold"/>
                <a:cs typeface="Montserrat Bold"/>
                <a:sym typeface="Montserrat Bold"/>
              </a:rPr>
              <a:t>WHAT IS ADT?</a:t>
            </a:r>
          </a:p>
        </p:txBody>
      </p:sp>
      <p:sp>
        <p:nvSpPr>
          <p:cNvPr name="TextBox 9" id="9"/>
          <p:cNvSpPr txBox="true"/>
          <p:nvPr/>
        </p:nvSpPr>
        <p:spPr>
          <a:xfrm rot="0">
            <a:off x="1676081" y="3554057"/>
            <a:ext cx="1824721" cy="1282275"/>
          </a:xfrm>
          <a:prstGeom prst="rect">
            <a:avLst/>
          </a:prstGeom>
        </p:spPr>
        <p:txBody>
          <a:bodyPr anchor="t" rtlCol="false" tIns="0" lIns="0" bIns="0" rIns="0">
            <a:spAutoFit/>
          </a:bodyPr>
          <a:lstStyle/>
          <a:p>
            <a:pPr algn="l">
              <a:lnSpc>
                <a:spcPts val="10665"/>
              </a:lnSpc>
            </a:pPr>
            <a:r>
              <a:rPr lang="en-US" b="true" sz="7255">
                <a:solidFill>
                  <a:srgbClr val="EA9267"/>
                </a:solidFill>
                <a:latin typeface="Montserrat Ultra-Bold"/>
                <a:ea typeface="Montserrat Ultra-Bold"/>
                <a:cs typeface="Montserrat Ultra-Bold"/>
                <a:sym typeface="Montserrat Ultra-Bold"/>
              </a:rPr>
              <a:t>02</a:t>
            </a:r>
          </a:p>
        </p:txBody>
      </p:sp>
      <p:sp>
        <p:nvSpPr>
          <p:cNvPr name="Freeform 10" id="10"/>
          <p:cNvSpPr/>
          <p:nvPr/>
        </p:nvSpPr>
        <p:spPr>
          <a:xfrm flipH="false" flipV="false" rot="-10633159">
            <a:off x="-8265495" y="951522"/>
            <a:ext cx="9888632" cy="9959176"/>
          </a:xfrm>
          <a:custGeom>
            <a:avLst/>
            <a:gdLst/>
            <a:ahLst/>
            <a:cxnLst/>
            <a:rect r="r" b="b" t="t" l="l"/>
            <a:pathLst>
              <a:path h="9959176" w="9888632">
                <a:moveTo>
                  <a:pt x="0" y="0"/>
                </a:moveTo>
                <a:lnTo>
                  <a:pt x="9888632" y="0"/>
                </a:lnTo>
                <a:lnTo>
                  <a:pt x="9888632" y="9959176"/>
                </a:lnTo>
                <a:lnTo>
                  <a:pt x="0" y="99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1466913">
            <a:off x="458922" y="2966242"/>
            <a:ext cx="20477644" cy="14641516"/>
          </a:xfrm>
          <a:custGeom>
            <a:avLst/>
            <a:gdLst/>
            <a:ahLst/>
            <a:cxnLst/>
            <a:rect r="r" b="b" t="t" l="l"/>
            <a:pathLst>
              <a:path h="14641516" w="20477644">
                <a:moveTo>
                  <a:pt x="0" y="0"/>
                </a:moveTo>
                <a:lnTo>
                  <a:pt x="20477645" y="0"/>
                </a:lnTo>
                <a:lnTo>
                  <a:pt x="20477645" y="14641516"/>
                </a:lnTo>
                <a:lnTo>
                  <a:pt x="0" y="14641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862" y="925196"/>
            <a:ext cx="1639632"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4131841" y="-1915390"/>
            <a:ext cx="10020822" cy="8229600"/>
          </a:xfrm>
          <a:custGeom>
            <a:avLst/>
            <a:gdLst/>
            <a:ahLst/>
            <a:cxnLst/>
            <a:rect r="r" b="b" t="t" l="l"/>
            <a:pathLst>
              <a:path h="8229600" w="10020822">
                <a:moveTo>
                  <a:pt x="0" y="0"/>
                </a:moveTo>
                <a:lnTo>
                  <a:pt x="10020822" y="0"/>
                </a:lnTo>
                <a:lnTo>
                  <a:pt x="10020822"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3349694" y="3291123"/>
            <a:ext cx="11301259" cy="6046174"/>
          </a:xfrm>
          <a:custGeom>
            <a:avLst/>
            <a:gdLst/>
            <a:ahLst/>
            <a:cxnLst/>
            <a:rect r="r" b="b" t="t" l="l"/>
            <a:pathLst>
              <a:path h="6046174" w="11301259">
                <a:moveTo>
                  <a:pt x="0" y="0"/>
                </a:moveTo>
                <a:lnTo>
                  <a:pt x="11301259" y="0"/>
                </a:lnTo>
                <a:lnTo>
                  <a:pt x="11301259" y="6046173"/>
                </a:lnTo>
                <a:lnTo>
                  <a:pt x="0" y="6046173"/>
                </a:lnTo>
                <a:lnTo>
                  <a:pt x="0" y="0"/>
                </a:lnTo>
                <a:close/>
              </a:path>
            </a:pathLst>
          </a:custGeom>
          <a:blipFill>
            <a:blip r:embed="rId5"/>
            <a:stretch>
              <a:fillRect l="0" t="0" r="0" b="0"/>
            </a:stretch>
          </a:blipFill>
        </p:spPr>
      </p:sp>
      <p:sp>
        <p:nvSpPr>
          <p:cNvPr name="TextBox 6" id="6"/>
          <p:cNvSpPr txBox="true"/>
          <p:nvPr/>
        </p:nvSpPr>
        <p:spPr>
          <a:xfrm rot="0">
            <a:off x="1028700" y="1009522"/>
            <a:ext cx="10305247" cy="846988"/>
          </a:xfrm>
          <a:prstGeom prst="rect">
            <a:avLst/>
          </a:prstGeom>
        </p:spPr>
        <p:txBody>
          <a:bodyPr anchor="t" rtlCol="false" tIns="0" lIns="0" bIns="0" rIns="0">
            <a:spAutoFit/>
          </a:bodyPr>
          <a:lstStyle/>
          <a:p>
            <a:pPr algn="l">
              <a:lnSpc>
                <a:spcPts val="6936"/>
              </a:lnSpc>
            </a:pPr>
            <a:r>
              <a:rPr lang="en-US" b="true" sz="4954" spc="193">
                <a:solidFill>
                  <a:srgbClr val="EA9267"/>
                </a:solidFill>
                <a:latin typeface="Montserrat Bold"/>
                <a:ea typeface="Montserrat Bold"/>
                <a:cs typeface="Montserrat Bold"/>
                <a:sym typeface="Montserrat Bold"/>
              </a:rPr>
              <a:t>I. DSA &amp; ADT</a:t>
            </a:r>
          </a:p>
        </p:txBody>
      </p:sp>
      <p:sp>
        <p:nvSpPr>
          <p:cNvPr name="TextBox 7" id="7"/>
          <p:cNvSpPr txBox="true"/>
          <p:nvPr/>
        </p:nvSpPr>
        <p:spPr>
          <a:xfrm rot="0">
            <a:off x="2668494" y="2397825"/>
            <a:ext cx="11194550" cy="446064"/>
          </a:xfrm>
          <a:prstGeom prst="rect">
            <a:avLst/>
          </a:prstGeom>
        </p:spPr>
        <p:txBody>
          <a:bodyPr anchor="t" rtlCol="false" tIns="0" lIns="0" bIns="0" rIns="0">
            <a:spAutoFit/>
          </a:bodyPr>
          <a:lstStyle/>
          <a:p>
            <a:pPr algn="l">
              <a:lnSpc>
                <a:spcPts val="3741"/>
              </a:lnSpc>
            </a:pPr>
            <a:r>
              <a:rPr lang="en-US" b="true" sz="2477">
                <a:solidFill>
                  <a:srgbClr val="F7F3F2"/>
                </a:solidFill>
                <a:latin typeface="Montserrat Bold"/>
                <a:ea typeface="Montserrat Bold"/>
                <a:cs typeface="Montserrat Bold"/>
                <a:sym typeface="Montserrat Bold"/>
              </a:rPr>
              <a:t>DIFFERENCES BETWEEN QUEUE AND STACK DATA STRUCTURE.</a:t>
            </a:r>
          </a:p>
        </p:txBody>
      </p:sp>
      <p:sp>
        <p:nvSpPr>
          <p:cNvPr name="TextBox 8" id="8"/>
          <p:cNvSpPr txBox="true"/>
          <p:nvPr/>
        </p:nvSpPr>
        <p:spPr>
          <a:xfrm rot="0">
            <a:off x="1028862" y="1927332"/>
            <a:ext cx="1824721" cy="1282275"/>
          </a:xfrm>
          <a:prstGeom prst="rect">
            <a:avLst/>
          </a:prstGeom>
        </p:spPr>
        <p:txBody>
          <a:bodyPr anchor="t" rtlCol="false" tIns="0" lIns="0" bIns="0" rIns="0">
            <a:spAutoFit/>
          </a:bodyPr>
          <a:lstStyle/>
          <a:p>
            <a:pPr algn="l">
              <a:lnSpc>
                <a:spcPts val="10665"/>
              </a:lnSpc>
            </a:pPr>
            <a:r>
              <a:rPr lang="en-US" b="true" sz="7255">
                <a:solidFill>
                  <a:srgbClr val="EA9267"/>
                </a:solidFill>
                <a:latin typeface="Montserrat Ultra-Bold"/>
                <a:ea typeface="Montserrat Ultra-Bold"/>
                <a:cs typeface="Montserrat Ultra-Bold"/>
                <a:sym typeface="Montserrat Ultra-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1466913">
            <a:off x="951528" y="3130444"/>
            <a:ext cx="20477644" cy="14641516"/>
          </a:xfrm>
          <a:custGeom>
            <a:avLst/>
            <a:gdLst/>
            <a:ahLst/>
            <a:cxnLst/>
            <a:rect r="r" b="b" t="t" l="l"/>
            <a:pathLst>
              <a:path h="14641516" w="20477644">
                <a:moveTo>
                  <a:pt x="0" y="0"/>
                </a:moveTo>
                <a:lnTo>
                  <a:pt x="20477645" y="0"/>
                </a:lnTo>
                <a:lnTo>
                  <a:pt x="20477645" y="14641516"/>
                </a:lnTo>
                <a:lnTo>
                  <a:pt x="0" y="14641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862" y="925196"/>
            <a:ext cx="1639632"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4131841" y="-1915390"/>
            <a:ext cx="10020822" cy="8229600"/>
          </a:xfrm>
          <a:custGeom>
            <a:avLst/>
            <a:gdLst/>
            <a:ahLst/>
            <a:cxnLst/>
            <a:rect r="r" b="b" t="t" l="l"/>
            <a:pathLst>
              <a:path h="8229600" w="10020822">
                <a:moveTo>
                  <a:pt x="0" y="0"/>
                </a:moveTo>
                <a:lnTo>
                  <a:pt x="10020822" y="0"/>
                </a:lnTo>
                <a:lnTo>
                  <a:pt x="10020822" y="8229600"/>
                </a:lnTo>
                <a:lnTo>
                  <a:pt x="0" y="8229600"/>
                </a:lnTo>
                <a:lnTo>
                  <a:pt x="0" y="0"/>
                </a:lnTo>
                <a:close/>
              </a:path>
            </a:pathLst>
          </a:custGeom>
          <a:blipFill>
            <a:blip r:embed="rId4"/>
            <a:stretch>
              <a:fillRect l="0" t="0" r="0" b="0"/>
            </a:stretch>
          </a:blipFill>
        </p:spPr>
      </p:sp>
      <p:sp>
        <p:nvSpPr>
          <p:cNvPr name="TextBox 5" id="5"/>
          <p:cNvSpPr txBox="true"/>
          <p:nvPr/>
        </p:nvSpPr>
        <p:spPr>
          <a:xfrm rot="0">
            <a:off x="1028700" y="1009522"/>
            <a:ext cx="10305247" cy="846988"/>
          </a:xfrm>
          <a:prstGeom prst="rect">
            <a:avLst/>
          </a:prstGeom>
        </p:spPr>
        <p:txBody>
          <a:bodyPr anchor="t" rtlCol="false" tIns="0" lIns="0" bIns="0" rIns="0">
            <a:spAutoFit/>
          </a:bodyPr>
          <a:lstStyle/>
          <a:p>
            <a:pPr algn="l">
              <a:lnSpc>
                <a:spcPts val="6936"/>
              </a:lnSpc>
            </a:pPr>
            <a:r>
              <a:rPr lang="en-US" b="true" sz="4954" spc="193">
                <a:solidFill>
                  <a:srgbClr val="EA9267"/>
                </a:solidFill>
                <a:latin typeface="Montserrat Bold"/>
                <a:ea typeface="Montserrat Bold"/>
                <a:cs typeface="Montserrat Bold"/>
                <a:sym typeface="Montserrat Bold"/>
              </a:rPr>
              <a:t>I. DSA &amp; ADT</a:t>
            </a:r>
          </a:p>
        </p:txBody>
      </p:sp>
      <p:sp>
        <p:nvSpPr>
          <p:cNvPr name="TextBox 6" id="6"/>
          <p:cNvSpPr txBox="true"/>
          <p:nvPr/>
        </p:nvSpPr>
        <p:spPr>
          <a:xfrm rot="0">
            <a:off x="2668494" y="2397825"/>
            <a:ext cx="11194550" cy="446064"/>
          </a:xfrm>
          <a:prstGeom prst="rect">
            <a:avLst/>
          </a:prstGeom>
        </p:spPr>
        <p:txBody>
          <a:bodyPr anchor="t" rtlCol="false" tIns="0" lIns="0" bIns="0" rIns="0">
            <a:spAutoFit/>
          </a:bodyPr>
          <a:lstStyle/>
          <a:p>
            <a:pPr algn="l">
              <a:lnSpc>
                <a:spcPts val="3741"/>
              </a:lnSpc>
            </a:pPr>
            <a:r>
              <a:rPr lang="en-US" b="true" sz="2477">
                <a:solidFill>
                  <a:srgbClr val="F7F3F2"/>
                </a:solidFill>
                <a:latin typeface="Montserrat Bold"/>
                <a:ea typeface="Montserrat Bold"/>
                <a:cs typeface="Montserrat Bold"/>
                <a:sym typeface="Montserrat Bold"/>
              </a:rPr>
              <a:t>COMMON WAYS TO IMPLEMENT STACK AND QUEUE</a:t>
            </a:r>
          </a:p>
        </p:txBody>
      </p:sp>
      <p:sp>
        <p:nvSpPr>
          <p:cNvPr name="TextBox 7" id="7"/>
          <p:cNvSpPr txBox="true"/>
          <p:nvPr/>
        </p:nvSpPr>
        <p:spPr>
          <a:xfrm rot="0">
            <a:off x="1028862" y="1927332"/>
            <a:ext cx="1824721" cy="1282275"/>
          </a:xfrm>
          <a:prstGeom prst="rect">
            <a:avLst/>
          </a:prstGeom>
        </p:spPr>
        <p:txBody>
          <a:bodyPr anchor="t" rtlCol="false" tIns="0" lIns="0" bIns="0" rIns="0">
            <a:spAutoFit/>
          </a:bodyPr>
          <a:lstStyle/>
          <a:p>
            <a:pPr algn="l">
              <a:lnSpc>
                <a:spcPts val="10665"/>
              </a:lnSpc>
            </a:pPr>
            <a:r>
              <a:rPr lang="en-US" b="true" sz="7255">
                <a:solidFill>
                  <a:srgbClr val="EA9267"/>
                </a:solidFill>
                <a:latin typeface="Montserrat Ultra-Bold"/>
                <a:ea typeface="Montserrat Ultra-Bold"/>
                <a:cs typeface="Montserrat Ultra-Bold"/>
                <a:sym typeface="Montserrat Ultra-Bold"/>
              </a:rPr>
              <a:t>04</a:t>
            </a:r>
          </a:p>
        </p:txBody>
      </p:sp>
      <p:sp>
        <p:nvSpPr>
          <p:cNvPr name="TextBox 8" id="8"/>
          <p:cNvSpPr txBox="true"/>
          <p:nvPr/>
        </p:nvSpPr>
        <p:spPr>
          <a:xfrm rot="0">
            <a:off x="1286101" y="3371532"/>
            <a:ext cx="14885416" cy="5823015"/>
          </a:xfrm>
          <a:prstGeom prst="rect">
            <a:avLst/>
          </a:prstGeom>
        </p:spPr>
        <p:txBody>
          <a:bodyPr anchor="t" rtlCol="false" tIns="0" lIns="0" bIns="0" rIns="0">
            <a:spAutoFit/>
          </a:bodyPr>
          <a:lstStyle/>
          <a:p>
            <a:pPr algn="l">
              <a:lnSpc>
                <a:spcPts val="3099"/>
              </a:lnSpc>
            </a:pPr>
            <a:r>
              <a:rPr lang="en-US" sz="1791" b="true">
                <a:solidFill>
                  <a:srgbClr val="F9EEE7"/>
                </a:solidFill>
                <a:latin typeface="Montserrat Bold"/>
                <a:ea typeface="Montserrat Bold"/>
                <a:cs typeface="Montserrat Bold"/>
                <a:sym typeface="Montserrat Bold"/>
              </a:rPr>
              <a:t>Stack Implementations:</a:t>
            </a:r>
          </a:p>
          <a:p>
            <a:pPr algn="l">
              <a:lnSpc>
                <a:spcPts val="3099"/>
              </a:lnSpc>
            </a:pPr>
          </a:p>
          <a:p>
            <a:pPr algn="l" marL="386781" indent="-193390" lvl="1">
              <a:lnSpc>
                <a:spcPts val="3099"/>
              </a:lnSpc>
              <a:buFont typeface="Arial"/>
              <a:buChar char="•"/>
            </a:pPr>
            <a:r>
              <a:rPr lang="en-US" b="true" sz="1791">
                <a:solidFill>
                  <a:srgbClr val="F9EEE7"/>
                </a:solidFill>
                <a:latin typeface="Montserrat Bold"/>
                <a:ea typeface="Montserrat Bold"/>
                <a:cs typeface="Montserrat Bold"/>
                <a:sym typeface="Montserrat Bold"/>
              </a:rPr>
              <a:t>Array-based Implementation: </a:t>
            </a:r>
            <a:r>
              <a:rPr lang="en-US" sz="1791">
                <a:solidFill>
                  <a:srgbClr val="F9EEE7"/>
                </a:solidFill>
                <a:latin typeface="Montserrat"/>
                <a:ea typeface="Montserrat"/>
                <a:cs typeface="Montserrat"/>
                <a:sym typeface="Montserrat"/>
              </a:rPr>
              <a:t>A static array is used where a pointer keeps track of the top element.</a:t>
            </a:r>
          </a:p>
          <a:p>
            <a:pPr algn="l" marL="386781" indent="-193390" lvl="1">
              <a:lnSpc>
                <a:spcPts val="3099"/>
              </a:lnSpc>
              <a:buFont typeface="Arial"/>
              <a:buChar char="•"/>
            </a:pPr>
            <a:r>
              <a:rPr lang="en-US" b="true" sz="1791">
                <a:solidFill>
                  <a:srgbClr val="F9EEE7"/>
                </a:solidFill>
                <a:latin typeface="Montserrat Bold"/>
                <a:ea typeface="Montserrat Bold"/>
                <a:cs typeface="Montserrat Bold"/>
                <a:sym typeface="Montserrat Bold"/>
              </a:rPr>
              <a:t>Linked List-based Implementation: </a:t>
            </a:r>
            <a:r>
              <a:rPr lang="en-US" sz="1791">
                <a:solidFill>
                  <a:srgbClr val="F9EEE7"/>
                </a:solidFill>
                <a:latin typeface="Montserrat"/>
                <a:ea typeface="Montserrat"/>
                <a:cs typeface="Montserrat"/>
                <a:sym typeface="Montserrat"/>
              </a:rPr>
              <a:t>A singly or doubly linked list can be used, where the top of the stack is represented by the head or the last node.</a:t>
            </a:r>
          </a:p>
          <a:p>
            <a:pPr algn="l" marL="386781" indent="-193390" lvl="1">
              <a:lnSpc>
                <a:spcPts val="3099"/>
              </a:lnSpc>
              <a:buFont typeface="Arial"/>
              <a:buChar char="•"/>
            </a:pPr>
            <a:r>
              <a:rPr lang="en-US" b="true" sz="1791">
                <a:solidFill>
                  <a:srgbClr val="F9EEE7"/>
                </a:solidFill>
                <a:latin typeface="Montserrat Bold"/>
                <a:ea typeface="Montserrat Bold"/>
                <a:cs typeface="Montserrat Bold"/>
                <a:sym typeface="Montserrat Bold"/>
              </a:rPr>
              <a:t>Dynamic Array-based Implementation (Resizable Stack): </a:t>
            </a:r>
            <a:r>
              <a:rPr lang="en-US" sz="1791">
                <a:solidFill>
                  <a:srgbClr val="F9EEE7"/>
                </a:solidFill>
                <a:latin typeface="Montserrat"/>
                <a:ea typeface="Montserrat"/>
                <a:cs typeface="Montserrat"/>
                <a:sym typeface="Montserrat"/>
              </a:rPr>
              <a:t>A dynamic array that automatically resizes as elements are added or removed.</a:t>
            </a:r>
          </a:p>
          <a:p>
            <a:pPr algn="l">
              <a:lnSpc>
                <a:spcPts val="3099"/>
              </a:lnSpc>
            </a:pPr>
          </a:p>
          <a:p>
            <a:pPr algn="l">
              <a:lnSpc>
                <a:spcPts val="3099"/>
              </a:lnSpc>
            </a:pPr>
            <a:r>
              <a:rPr lang="en-US" sz="1791" b="true">
                <a:solidFill>
                  <a:srgbClr val="F9EEE7"/>
                </a:solidFill>
                <a:latin typeface="Montserrat Bold"/>
                <a:ea typeface="Montserrat Bold"/>
                <a:cs typeface="Montserrat Bold"/>
                <a:sym typeface="Montserrat Bold"/>
              </a:rPr>
              <a:t>Queue Implementations:</a:t>
            </a:r>
          </a:p>
          <a:p>
            <a:pPr algn="l">
              <a:lnSpc>
                <a:spcPts val="3099"/>
              </a:lnSpc>
            </a:pPr>
          </a:p>
          <a:p>
            <a:pPr algn="l" marL="386781" indent="-193390" lvl="1">
              <a:lnSpc>
                <a:spcPts val="3099"/>
              </a:lnSpc>
              <a:buFont typeface="Arial"/>
              <a:buChar char="•"/>
            </a:pPr>
            <a:r>
              <a:rPr lang="en-US" b="true" sz="1791">
                <a:solidFill>
                  <a:srgbClr val="F9EEE7"/>
                </a:solidFill>
                <a:latin typeface="Montserrat Bold"/>
                <a:ea typeface="Montserrat Bold"/>
                <a:cs typeface="Montserrat Bold"/>
                <a:sym typeface="Montserrat Bold"/>
              </a:rPr>
              <a:t>Array-based Implementation:</a:t>
            </a:r>
            <a:r>
              <a:rPr lang="en-US" sz="1791">
                <a:solidFill>
                  <a:srgbClr val="F9EEE7"/>
                </a:solidFill>
                <a:latin typeface="Montserrat"/>
                <a:ea typeface="Montserrat"/>
                <a:cs typeface="Montserrat"/>
                <a:sym typeface="Montserrat"/>
              </a:rPr>
              <a:t> A static array is used with two pointers: one for the front of the queue and one for the rear.</a:t>
            </a:r>
          </a:p>
          <a:p>
            <a:pPr algn="l" marL="386781" indent="-193390" lvl="1">
              <a:lnSpc>
                <a:spcPts val="3099"/>
              </a:lnSpc>
              <a:buFont typeface="Arial"/>
              <a:buChar char="•"/>
            </a:pPr>
            <a:r>
              <a:rPr lang="en-US" b="true" sz="1791">
                <a:solidFill>
                  <a:srgbClr val="F9EEE7"/>
                </a:solidFill>
                <a:latin typeface="Montserrat Bold"/>
                <a:ea typeface="Montserrat Bold"/>
                <a:cs typeface="Montserrat Bold"/>
                <a:sym typeface="Montserrat Bold"/>
              </a:rPr>
              <a:t>Circular Array-based Implementation: </a:t>
            </a:r>
            <a:r>
              <a:rPr lang="en-US" sz="1791">
                <a:solidFill>
                  <a:srgbClr val="F9EEE7"/>
                </a:solidFill>
                <a:latin typeface="Montserrat"/>
                <a:ea typeface="Montserrat"/>
                <a:cs typeface="Montserrat"/>
                <a:sym typeface="Montserrat"/>
              </a:rPr>
              <a:t>Similar to the array-based implementation, but it reuses the space vacated by dequeued elements by wrapping around the array.</a:t>
            </a:r>
          </a:p>
          <a:p>
            <a:pPr algn="l" marL="386781" indent="-193390" lvl="1">
              <a:lnSpc>
                <a:spcPts val="3099"/>
              </a:lnSpc>
              <a:buFont typeface="Arial"/>
              <a:buChar char="•"/>
            </a:pPr>
            <a:r>
              <a:rPr lang="en-US" b="true" sz="1791">
                <a:solidFill>
                  <a:srgbClr val="F9EEE7"/>
                </a:solidFill>
                <a:latin typeface="Montserrat Bold"/>
                <a:ea typeface="Montserrat Bold"/>
                <a:cs typeface="Montserrat Bold"/>
                <a:sym typeface="Montserrat Bold"/>
              </a:rPr>
              <a:t>Linked List-based Implementation: </a:t>
            </a:r>
            <a:r>
              <a:rPr lang="en-US" sz="1791">
                <a:solidFill>
                  <a:srgbClr val="F9EEE7"/>
                </a:solidFill>
                <a:latin typeface="Montserrat"/>
                <a:ea typeface="Montserrat"/>
                <a:cs typeface="Montserrat"/>
                <a:sym typeface="Montserrat"/>
              </a:rPr>
              <a:t>A singly or doubly linked list can be used, where the front of the queue is represented by the head node, and the rear by the tail node.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AutoShape 4" id="4"/>
          <p:cNvSpPr/>
          <p:nvPr/>
        </p:nvSpPr>
        <p:spPr>
          <a:xfrm>
            <a:off x="5934473" y="7464044"/>
            <a:ext cx="636612" cy="0"/>
          </a:xfrm>
          <a:prstGeom prst="line">
            <a:avLst/>
          </a:prstGeom>
          <a:ln cap="flat" w="9525">
            <a:solidFill>
              <a:srgbClr val="FFFFFF"/>
            </a:solidFill>
            <a:prstDash val="solid"/>
            <a:headEnd type="none" len="sm" w="sm"/>
            <a:tailEnd type="none" len="sm" w="sm"/>
          </a:ln>
        </p:spPr>
      </p:sp>
      <p:sp>
        <p:nvSpPr>
          <p:cNvPr name="AutoShape 5" id="5"/>
          <p:cNvSpPr/>
          <p:nvPr/>
        </p:nvSpPr>
        <p:spPr>
          <a:xfrm>
            <a:off x="11681544" y="7464044"/>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91343" y="1279905"/>
            <a:ext cx="7900600"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 SORTING ALGORITHMS</a:t>
            </a:r>
          </a:p>
        </p:txBody>
      </p:sp>
      <p:sp>
        <p:nvSpPr>
          <p:cNvPr name="TextBox 9" id="9"/>
          <p:cNvSpPr txBox="true"/>
          <p:nvPr/>
        </p:nvSpPr>
        <p:spPr>
          <a:xfrm rot="0">
            <a:off x="1491343" y="2448559"/>
            <a:ext cx="13448772" cy="3290283"/>
          </a:xfrm>
          <a:prstGeom prst="rect">
            <a:avLst/>
          </a:prstGeom>
        </p:spPr>
        <p:txBody>
          <a:bodyPr anchor="t" rtlCol="false" tIns="0" lIns="0" bIns="0" rIns="0">
            <a:spAutoFit/>
          </a:bodyPr>
          <a:lstStyle/>
          <a:p>
            <a:pPr algn="l">
              <a:lnSpc>
                <a:spcPts val="3309"/>
              </a:lnSpc>
            </a:pPr>
            <a:r>
              <a:rPr lang="en-US" sz="2090">
                <a:solidFill>
                  <a:srgbClr val="FFFFFF"/>
                </a:solidFill>
                <a:latin typeface="Montserrat Light"/>
                <a:ea typeface="Montserrat Light"/>
                <a:cs typeface="Montserrat Light"/>
                <a:sym typeface="Montserrat Light"/>
              </a:rPr>
              <a:t>Sorting algorithms are fundamental tools in computer science used to arrange data in a specific order, typically ascending or descending. Sorting helps in organizing data, making it easier to search, analyze, and manage. </a:t>
            </a:r>
          </a:p>
          <a:p>
            <a:pPr algn="l">
              <a:lnSpc>
                <a:spcPts val="3309"/>
              </a:lnSpc>
            </a:pPr>
          </a:p>
          <a:p>
            <a:pPr algn="l">
              <a:lnSpc>
                <a:spcPts val="3309"/>
              </a:lnSpc>
            </a:pPr>
            <a:r>
              <a:rPr lang="en-US" sz="2090">
                <a:solidFill>
                  <a:srgbClr val="FFFFFF"/>
                </a:solidFill>
                <a:latin typeface="Montserrat Light"/>
                <a:ea typeface="Montserrat Light"/>
                <a:cs typeface="Montserrat Light"/>
                <a:sym typeface="Montserrat Light"/>
              </a:rPr>
              <a:t>Commonly, sorting is applied to lists, arrays, and records, and it plays a critical role in improving the efficiency of other algorithms (like search algorithms) by structuring data in a predictable manner.Here are two commonly used sorting algorithms that will be introduced:</a:t>
            </a:r>
          </a:p>
          <a:p>
            <a:pPr algn="l" marL="0" indent="0" lvl="0">
              <a:lnSpc>
                <a:spcPts val="3309"/>
              </a:lnSpc>
              <a:spcBef>
                <a:spcPct val="0"/>
              </a:spcBef>
            </a:pPr>
          </a:p>
        </p:txBody>
      </p:sp>
      <p:sp>
        <p:nvSpPr>
          <p:cNvPr name="TextBox 10" id="10"/>
          <p:cNvSpPr txBox="true"/>
          <p:nvPr/>
        </p:nvSpPr>
        <p:spPr>
          <a:xfrm rot="0">
            <a:off x="5934473" y="7749432"/>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BUBBLE SORT</a:t>
            </a:r>
          </a:p>
        </p:txBody>
      </p:sp>
      <p:sp>
        <p:nvSpPr>
          <p:cNvPr name="TextBox 11" id="11"/>
          <p:cNvSpPr txBox="true"/>
          <p:nvPr/>
        </p:nvSpPr>
        <p:spPr>
          <a:xfrm rot="0">
            <a:off x="5873623" y="6118810"/>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2" id="12"/>
          <p:cNvSpPr txBox="true"/>
          <p:nvPr/>
        </p:nvSpPr>
        <p:spPr>
          <a:xfrm rot="0">
            <a:off x="11681544" y="7749432"/>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MERGE SORT</a:t>
            </a:r>
          </a:p>
        </p:txBody>
      </p:sp>
      <p:sp>
        <p:nvSpPr>
          <p:cNvPr name="TextBox 13" id="13"/>
          <p:cNvSpPr txBox="true"/>
          <p:nvPr/>
        </p:nvSpPr>
        <p:spPr>
          <a:xfrm rot="0">
            <a:off x="11620693" y="6118810"/>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7900600"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 SORTING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BUBBLE SORT</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5746910" y="3720253"/>
            <a:ext cx="9952144" cy="4213295"/>
          </a:xfrm>
          <a:prstGeom prst="rect">
            <a:avLst/>
          </a:prstGeom>
        </p:spPr>
        <p:txBody>
          <a:bodyPr anchor="t" rtlCol="false" tIns="0" lIns="0" bIns="0" rIns="0">
            <a:spAutoFit/>
          </a:bodyPr>
          <a:lstStyle/>
          <a:p>
            <a:pPr algn="l">
              <a:lnSpc>
                <a:spcPts val="3755"/>
              </a:lnSpc>
            </a:pPr>
            <a:r>
              <a:rPr lang="en-US" sz="2372">
                <a:solidFill>
                  <a:srgbClr val="FFFFFF"/>
                </a:solidFill>
                <a:latin typeface="Montserrat Light"/>
                <a:ea typeface="Montserrat Light"/>
                <a:cs typeface="Montserrat Light"/>
                <a:sym typeface="Montserrat Light"/>
              </a:rPr>
              <a:t>Bubble Sort is one of the simplest sorting algorithms. It works by repeatedly stepping through the list, comparing adjacent elements, and swapping them if they are in the wrong order. </a:t>
            </a:r>
          </a:p>
          <a:p>
            <a:pPr algn="l">
              <a:lnSpc>
                <a:spcPts val="3755"/>
              </a:lnSpc>
            </a:pPr>
          </a:p>
          <a:p>
            <a:pPr algn="l">
              <a:lnSpc>
                <a:spcPts val="3755"/>
              </a:lnSpc>
            </a:pPr>
            <a:r>
              <a:rPr lang="en-US" sz="2372">
                <a:solidFill>
                  <a:srgbClr val="FFFFFF"/>
                </a:solidFill>
                <a:latin typeface="Montserrat Light"/>
                <a:ea typeface="Montserrat Light"/>
                <a:cs typeface="Montserrat Light"/>
                <a:sym typeface="Montserrat Light"/>
              </a:rPr>
              <a:t>This process is repeated until the entire list is sorted. The algorithm derives its name from the way larger elements "bubble" to the top of the list, while smaller elements settle at the bottom after each pass.</a:t>
            </a:r>
          </a:p>
          <a:p>
            <a:pPr algn="l" marL="0" indent="0" lvl="0">
              <a:lnSpc>
                <a:spcPts val="375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523690" y="60122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AutoShape 3" id="3"/>
          <p:cNvSpPr/>
          <p:nvPr/>
        </p:nvSpPr>
        <p:spPr>
          <a:xfrm>
            <a:off x="1491343" y="1038225"/>
            <a:ext cx="160372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3823" y="514350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552193" y="3495581"/>
            <a:ext cx="6366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91343" y="1279905"/>
            <a:ext cx="7900600" cy="737092"/>
          </a:xfrm>
          <a:prstGeom prst="rect">
            <a:avLst/>
          </a:prstGeom>
        </p:spPr>
        <p:txBody>
          <a:bodyPr anchor="t" rtlCol="false" tIns="0" lIns="0" bIns="0" rIns="0">
            <a:spAutoFit/>
          </a:bodyPr>
          <a:lstStyle/>
          <a:p>
            <a:pPr algn="l">
              <a:lnSpc>
                <a:spcPts val="6097"/>
              </a:lnSpc>
            </a:pPr>
            <a:r>
              <a:rPr lang="en-US" b="true" sz="4355" spc="169">
                <a:solidFill>
                  <a:srgbClr val="EA9267"/>
                </a:solidFill>
                <a:latin typeface="Montserrat Bold"/>
                <a:ea typeface="Montserrat Bold"/>
                <a:cs typeface="Montserrat Bold"/>
                <a:sym typeface="Montserrat Bold"/>
              </a:rPr>
              <a:t>II. SORTING ALGORITHMS</a:t>
            </a:r>
          </a:p>
        </p:txBody>
      </p:sp>
      <p:sp>
        <p:nvSpPr>
          <p:cNvPr name="TextBox 8" id="8"/>
          <p:cNvSpPr txBox="true"/>
          <p:nvPr/>
        </p:nvSpPr>
        <p:spPr>
          <a:xfrm rot="0">
            <a:off x="2923797" y="2614793"/>
            <a:ext cx="3686738" cy="352425"/>
          </a:xfrm>
          <a:prstGeom prst="rect">
            <a:avLst/>
          </a:prstGeom>
        </p:spPr>
        <p:txBody>
          <a:bodyPr anchor="t" rtlCol="false" tIns="0" lIns="0" bIns="0" rIns="0">
            <a:spAutoFit/>
          </a:bodyPr>
          <a:lstStyle/>
          <a:p>
            <a:pPr algn="l">
              <a:lnSpc>
                <a:spcPts val="2922"/>
              </a:lnSpc>
            </a:pPr>
            <a:r>
              <a:rPr lang="en-US" b="true" sz="1935" spc="90">
                <a:solidFill>
                  <a:srgbClr val="F7F3F2"/>
                </a:solidFill>
                <a:latin typeface="Montserrat Bold"/>
                <a:ea typeface="Montserrat Bold"/>
                <a:cs typeface="Montserrat Bold"/>
                <a:sym typeface="Montserrat Bold"/>
              </a:rPr>
              <a:t>BUBBLE SORT</a:t>
            </a:r>
          </a:p>
        </p:txBody>
      </p:sp>
      <p:sp>
        <p:nvSpPr>
          <p:cNvPr name="TextBox 9" id="9"/>
          <p:cNvSpPr txBox="true"/>
          <p:nvPr/>
        </p:nvSpPr>
        <p:spPr>
          <a:xfrm rot="0">
            <a:off x="1491343" y="2150347"/>
            <a:ext cx="1255507" cy="1176542"/>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5441643" y="3400331"/>
            <a:ext cx="12541090" cy="6094824"/>
          </a:xfrm>
          <a:prstGeom prst="rect">
            <a:avLst/>
          </a:prstGeom>
        </p:spPr>
        <p:txBody>
          <a:bodyPr anchor="t" rtlCol="false" tIns="0" lIns="0" bIns="0" rIns="0">
            <a:spAutoFit/>
          </a:bodyPr>
          <a:lstStyle/>
          <a:p>
            <a:pPr algn="l">
              <a:lnSpc>
                <a:spcPts val="3755"/>
              </a:lnSpc>
            </a:pPr>
            <a:r>
              <a:rPr lang="en-US" sz="2372">
                <a:solidFill>
                  <a:srgbClr val="FFFFFF"/>
                </a:solidFill>
                <a:latin typeface="Montserrat Light"/>
                <a:ea typeface="Montserrat Light"/>
                <a:cs typeface="Montserrat Light"/>
                <a:sym typeface="Montserrat Light"/>
              </a:rPr>
              <a:t>How Bubble Sort Works:</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Starting from the first element, the algorithm compares each pair of adjacent elements.</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If the current element is greater than the next element, they are swapped.</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The algorithm continues comparing each pair of adjacent elements until it reaches the end of the list.</a:t>
            </a:r>
          </a:p>
          <a:p>
            <a:pPr algn="l">
              <a:lnSpc>
                <a:spcPts val="3755"/>
              </a:lnSpc>
            </a:pPr>
          </a:p>
          <a:p>
            <a:pPr algn="l" marL="512201" indent="-256101" lvl="1">
              <a:lnSpc>
                <a:spcPts val="3755"/>
              </a:lnSpc>
              <a:buFont typeface="Arial"/>
              <a:buChar char="•"/>
            </a:pPr>
            <a:r>
              <a:rPr lang="en-US" sz="2372">
                <a:solidFill>
                  <a:srgbClr val="FFFFFF"/>
                </a:solidFill>
                <a:latin typeface="Montserrat Light"/>
                <a:ea typeface="Montserrat Light"/>
                <a:cs typeface="Montserrat Light"/>
                <a:sym typeface="Montserrat Light"/>
              </a:rPr>
              <a:t>This process repeats from the beginning until no more swaps are needed, meaning the list is sorted.</a:t>
            </a:r>
          </a:p>
          <a:p>
            <a:pPr algn="l" marL="0" indent="0" lvl="0">
              <a:lnSpc>
                <a:spcPts val="375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DAGVrm_50aI</dc:identifier>
  <dcterms:modified xsi:type="dcterms:W3CDTF">2011-08-01T06:04:30Z</dcterms:modified>
  <cp:revision>1</cp:revision>
  <dc:title>DSA</dc:title>
</cp:coreProperties>
</file>